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72"/>
  </p:notesMasterIdLst>
  <p:sldIdLst>
    <p:sldId id="285" r:id="rId2"/>
    <p:sldId id="286" r:id="rId3"/>
    <p:sldId id="289" r:id="rId4"/>
    <p:sldId id="290" r:id="rId5"/>
    <p:sldId id="291" r:id="rId6"/>
    <p:sldId id="292" r:id="rId7"/>
    <p:sldId id="293" r:id="rId8"/>
    <p:sldId id="294" r:id="rId9"/>
    <p:sldId id="295" r:id="rId10"/>
    <p:sldId id="296" r:id="rId11"/>
    <p:sldId id="297" r:id="rId12"/>
    <p:sldId id="298" r:id="rId13"/>
    <p:sldId id="301" r:id="rId14"/>
    <p:sldId id="302" r:id="rId15"/>
    <p:sldId id="336" r:id="rId16"/>
    <p:sldId id="337" r:id="rId17"/>
    <p:sldId id="338" r:id="rId18"/>
    <p:sldId id="329" r:id="rId19"/>
    <p:sldId id="303" r:id="rId20"/>
    <p:sldId id="304" r:id="rId21"/>
    <p:sldId id="325" r:id="rId22"/>
    <p:sldId id="256" r:id="rId23"/>
    <p:sldId id="257" r:id="rId24"/>
    <p:sldId id="258" r:id="rId25"/>
    <p:sldId id="259" r:id="rId26"/>
    <p:sldId id="260" r:id="rId27"/>
    <p:sldId id="261" r:id="rId28"/>
    <p:sldId id="262" r:id="rId29"/>
    <p:sldId id="263" r:id="rId30"/>
    <p:sldId id="264" r:id="rId31"/>
    <p:sldId id="265" r:id="rId32"/>
    <p:sldId id="266" r:id="rId33"/>
    <p:sldId id="267" r:id="rId34"/>
    <p:sldId id="268" r:id="rId35"/>
    <p:sldId id="269" r:id="rId36"/>
    <p:sldId id="270" r:id="rId37"/>
    <p:sldId id="271" r:id="rId38"/>
    <p:sldId id="272" r:id="rId39"/>
    <p:sldId id="273" r:id="rId40"/>
    <p:sldId id="278" r:id="rId41"/>
    <p:sldId id="274" r:id="rId42"/>
    <p:sldId id="275" r:id="rId43"/>
    <p:sldId id="276" r:id="rId44"/>
    <p:sldId id="277" r:id="rId45"/>
    <p:sldId id="330" r:id="rId46"/>
    <p:sldId id="308" r:id="rId47"/>
    <p:sldId id="331" r:id="rId48"/>
    <p:sldId id="282" r:id="rId49"/>
    <p:sldId id="309" r:id="rId50"/>
    <p:sldId id="310" r:id="rId51"/>
    <p:sldId id="311" r:id="rId52"/>
    <p:sldId id="284" r:id="rId53"/>
    <p:sldId id="287" r:id="rId54"/>
    <p:sldId id="333" r:id="rId55"/>
    <p:sldId id="313" r:id="rId56"/>
    <p:sldId id="316" r:id="rId57"/>
    <p:sldId id="320" r:id="rId58"/>
    <p:sldId id="318" r:id="rId59"/>
    <p:sldId id="321" r:id="rId60"/>
    <p:sldId id="317" r:id="rId61"/>
    <p:sldId id="315" r:id="rId62"/>
    <p:sldId id="314" r:id="rId63"/>
    <p:sldId id="319" r:id="rId64"/>
    <p:sldId id="322" r:id="rId65"/>
    <p:sldId id="334" r:id="rId66"/>
    <p:sldId id="326" r:id="rId67"/>
    <p:sldId id="327" r:id="rId68"/>
    <p:sldId id="328" r:id="rId69"/>
    <p:sldId id="323" r:id="rId70"/>
    <p:sldId id="335" r:id="rId7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4" autoAdjust="0"/>
    <p:restoredTop sz="93958" autoAdjust="0"/>
  </p:normalViewPr>
  <p:slideViewPr>
    <p:cSldViewPr>
      <p:cViewPr varScale="1">
        <p:scale>
          <a:sx n="101" d="100"/>
          <a:sy n="101" d="100"/>
        </p:scale>
        <p:origin x="-24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E5E88D-72D5-4775-8271-B8E63D3650D0}" type="datetimeFigureOut">
              <a:rPr lang="en-GB" smtClean="0"/>
              <a:t>04/07/2014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DF3B2B-14FA-4284-B845-F1BDBFB649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5531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F3B2B-14FA-4284-B845-F1BDBFB6497A}" type="slidenum">
              <a:rPr lang="en-GB" smtClean="0"/>
              <a:t>60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44084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D7DFB-33CE-4C4E-9951-3C1B1CBDA2DF}" type="datetimeFigureOut">
              <a:rPr lang="en-GB" smtClean="0"/>
              <a:t>04/07/2014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DE0B4-95FD-48A1-BD02-3140F7964A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9164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D7DFB-33CE-4C4E-9951-3C1B1CBDA2DF}" type="datetimeFigureOut">
              <a:rPr lang="en-GB" smtClean="0"/>
              <a:t>04/07/2014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DE0B4-95FD-48A1-BD02-3140F7964A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5224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D7DFB-33CE-4C4E-9951-3C1B1CBDA2DF}" type="datetimeFigureOut">
              <a:rPr lang="en-GB" smtClean="0"/>
              <a:t>04/07/2014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DE0B4-95FD-48A1-BD02-3140F7964A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9309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D7DFB-33CE-4C4E-9951-3C1B1CBDA2DF}" type="datetimeFigureOut">
              <a:rPr lang="en-GB" smtClean="0"/>
              <a:t>04/07/2014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DE0B4-95FD-48A1-BD02-3140F7964A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7862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D7DFB-33CE-4C4E-9951-3C1B1CBDA2DF}" type="datetimeFigureOut">
              <a:rPr lang="en-GB" smtClean="0"/>
              <a:t>04/07/2014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DE0B4-95FD-48A1-BD02-3140F7964A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4559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D7DFB-33CE-4C4E-9951-3C1B1CBDA2DF}" type="datetimeFigureOut">
              <a:rPr lang="en-GB" smtClean="0"/>
              <a:t>04/07/2014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DE0B4-95FD-48A1-BD02-3140F7964A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2055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D7DFB-33CE-4C4E-9951-3C1B1CBDA2DF}" type="datetimeFigureOut">
              <a:rPr lang="en-GB" smtClean="0"/>
              <a:t>04/07/2014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DE0B4-95FD-48A1-BD02-3140F7964A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2031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D7DFB-33CE-4C4E-9951-3C1B1CBDA2DF}" type="datetimeFigureOut">
              <a:rPr lang="en-GB" smtClean="0"/>
              <a:t>04/07/2014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DE0B4-95FD-48A1-BD02-3140F7964A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8806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D7DFB-33CE-4C4E-9951-3C1B1CBDA2DF}" type="datetimeFigureOut">
              <a:rPr lang="en-GB" smtClean="0"/>
              <a:t>04/07/2014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DE0B4-95FD-48A1-BD02-3140F7964A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2788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D7DFB-33CE-4C4E-9951-3C1B1CBDA2DF}" type="datetimeFigureOut">
              <a:rPr lang="en-GB" smtClean="0"/>
              <a:t>04/07/2014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DE0B4-95FD-48A1-BD02-3140F7964A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9637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D7DFB-33CE-4C4E-9951-3C1B1CBDA2DF}" type="datetimeFigureOut">
              <a:rPr lang="en-GB" smtClean="0"/>
              <a:t>04/07/2014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DE0B4-95FD-48A1-BD02-3140F7964A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8801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3D7DFB-33CE-4C4E-9951-3C1B1CBDA2DF}" type="datetimeFigureOut">
              <a:rPr lang="en-GB" smtClean="0"/>
              <a:t>04/07/2014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DE0B4-95FD-48A1-BD02-3140F7964A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9161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://www.youtube.com/watch?v=k5zJWXcojQ4&amp;list=PLF1YRENGXUXsT05Dof3KHIGhrLCKMBFvf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hyperlink" Target="http://www.youtube.com/watch?v=MHoPMTk_A3s&amp;list=PLF1YRENGXUXtwLC3RjvWKI2pAStRgC5CT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://screencast-o-matic.com/watch/c2inovnE7Q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reencast-o-matic.com/" TargetMode="External"/><Relationship Id="rId2" Type="http://schemas.openxmlformats.org/officeDocument/2006/relationships/hyperlink" Target="http://www.teachertrainingvideos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www.screencast.com/users/neilb86/folders/Paper+3+June+2011/media/e641cbb9-e8fe-4da2-a452-bfab1794241f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http://screencast-o-matic.com/watch/c21vQfnE0A" TargetMode="Externa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hyperlink" Target="http://screencast-o-matic.com/watch/c2inomnE7O" TargetMode="Externa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hyperlink" Target="http://screencast-o-matic.com/watch/c2ieodnGnO" TargetMode="Externa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82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3212976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rgbClr val="0070C0"/>
                </a:solidFill>
              </a:rPr>
              <a:t>24/7 Learning of </a:t>
            </a:r>
            <a:r>
              <a:rPr lang="en-GB" dirty="0" smtClean="0">
                <a:solidFill>
                  <a:srgbClr val="0070C0"/>
                </a:solidFill>
              </a:rPr>
              <a:t>Mathematics </a:t>
            </a:r>
            <a:br>
              <a:rPr lang="en-GB" dirty="0" smtClean="0">
                <a:solidFill>
                  <a:srgbClr val="0070C0"/>
                </a:solidFill>
              </a:rPr>
            </a:br>
            <a:r>
              <a:rPr lang="en-GB" dirty="0" smtClean="0">
                <a:solidFill>
                  <a:srgbClr val="0070C0"/>
                </a:solidFill>
              </a:rPr>
              <a:t>at </a:t>
            </a:r>
            <a:r>
              <a:rPr lang="en-GB" dirty="0">
                <a:solidFill>
                  <a:srgbClr val="0070C0"/>
                </a:solidFill>
              </a:rPr>
              <a:t>Featherstone </a:t>
            </a:r>
            <a:r>
              <a:rPr lang="en-GB" dirty="0" smtClean="0">
                <a:solidFill>
                  <a:srgbClr val="0070C0"/>
                </a:solidFill>
              </a:rPr>
              <a:t>High </a:t>
            </a:r>
            <a:r>
              <a:rPr lang="en-GB" dirty="0">
                <a:solidFill>
                  <a:srgbClr val="0070C0"/>
                </a:solidFill>
              </a:rPr>
              <a:t>School </a:t>
            </a:r>
            <a:br>
              <a:rPr lang="en-GB" dirty="0">
                <a:solidFill>
                  <a:srgbClr val="0070C0"/>
                </a:solidFill>
              </a:rPr>
            </a:br>
            <a:r>
              <a:rPr lang="en-GB" dirty="0">
                <a:solidFill>
                  <a:srgbClr val="0070C0"/>
                </a:solidFill>
              </a:rPr>
              <a:t>Neil </a:t>
            </a:r>
            <a:r>
              <a:rPr lang="en-GB" dirty="0" smtClean="0">
                <a:solidFill>
                  <a:srgbClr val="0070C0"/>
                </a:solidFill>
              </a:rPr>
              <a:t>Bradford Deputy </a:t>
            </a:r>
            <a:r>
              <a:rPr lang="en-GB" dirty="0">
                <a:solidFill>
                  <a:srgbClr val="0070C0"/>
                </a:solidFill>
              </a:rPr>
              <a:t/>
            </a:r>
            <a:br>
              <a:rPr lang="en-GB" dirty="0">
                <a:solidFill>
                  <a:srgbClr val="0070C0"/>
                </a:solidFill>
              </a:rPr>
            </a:br>
            <a:r>
              <a:rPr lang="en-GB" dirty="0" smtClean="0">
                <a:solidFill>
                  <a:srgbClr val="0070C0"/>
                </a:solidFill>
              </a:rPr>
              <a:t>Head-teacher</a:t>
            </a:r>
            <a:r>
              <a:rPr lang="en-GB" dirty="0">
                <a:solidFill>
                  <a:srgbClr val="0070C0"/>
                </a:solidFill>
              </a:rPr>
              <a:t/>
            </a:r>
            <a:br>
              <a:rPr lang="en-GB" dirty="0">
                <a:solidFill>
                  <a:srgbClr val="0070C0"/>
                </a:solidFill>
              </a:rPr>
            </a:b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7584" y="5805264"/>
            <a:ext cx="6400800" cy="1752600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63068"/>
            <a:ext cx="4032448" cy="1744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05064"/>
            <a:ext cx="1723256" cy="2450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84" y="548680"/>
            <a:ext cx="4061990" cy="1071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869160"/>
            <a:ext cx="1431254" cy="143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3255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Video-Production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b="1" dirty="0" smtClean="0">
                <a:solidFill>
                  <a:srgbClr val="FF0000"/>
                </a:solidFill>
              </a:rPr>
              <a:t>Web-cam</a:t>
            </a:r>
          </a:p>
          <a:p>
            <a:r>
              <a:rPr lang="en-GB" dirty="0" smtClean="0"/>
              <a:t>Captures equipment</a:t>
            </a:r>
          </a:p>
          <a:p>
            <a:r>
              <a:rPr lang="en-GB" dirty="0" smtClean="0"/>
              <a:t>Upload to You tube on 1 click</a:t>
            </a:r>
          </a:p>
          <a:p>
            <a:r>
              <a:rPr lang="en-GB" dirty="0" smtClean="0"/>
              <a:t>Needs to be done in a room with the web-cam set up </a:t>
            </a:r>
          </a:p>
          <a:p>
            <a:r>
              <a:rPr lang="en-GB" dirty="0" smtClean="0"/>
              <a:t>Microphone has been an issue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716016" y="1556792"/>
            <a:ext cx="403860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b="1" dirty="0" err="1" smtClean="0">
                <a:solidFill>
                  <a:schemeClr val="tx2"/>
                </a:solidFill>
              </a:rPr>
              <a:t>Ipad</a:t>
            </a:r>
            <a:endParaRPr lang="en-GB" b="1" dirty="0" smtClean="0">
              <a:solidFill>
                <a:schemeClr val="tx2"/>
              </a:solidFill>
            </a:endParaRPr>
          </a:p>
          <a:p>
            <a:r>
              <a:rPr lang="en-GB" dirty="0" smtClean="0"/>
              <a:t>Screen shot questions</a:t>
            </a:r>
          </a:p>
          <a:p>
            <a:r>
              <a:rPr lang="en-GB" dirty="0" smtClean="0"/>
              <a:t>Very quick to produce</a:t>
            </a:r>
          </a:p>
          <a:p>
            <a:r>
              <a:rPr lang="en-GB" dirty="0" smtClean="0"/>
              <a:t>Cleaner look</a:t>
            </a:r>
          </a:p>
          <a:p>
            <a:r>
              <a:rPr lang="en-GB" dirty="0" smtClean="0"/>
              <a:t>1 click to you tube</a:t>
            </a:r>
          </a:p>
          <a:p>
            <a:r>
              <a:rPr lang="en-GB" dirty="0" smtClean="0"/>
              <a:t>Can be made any where</a:t>
            </a:r>
          </a:p>
          <a:p>
            <a:r>
              <a:rPr lang="en-GB" dirty="0" smtClean="0"/>
              <a:t>Easier to make more</a:t>
            </a:r>
          </a:p>
          <a:p>
            <a:r>
              <a:rPr lang="en-GB" dirty="0" smtClean="0"/>
              <a:t>Can’t capture equipment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0879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Example Video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 smtClean="0"/>
              <a:t>WEB-CAM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 smtClean="0"/>
              <a:t>IPAD</a:t>
            </a:r>
            <a:endParaRPr lang="en-GB" dirty="0"/>
          </a:p>
        </p:txBody>
      </p:sp>
      <p:pic>
        <p:nvPicPr>
          <p:cNvPr id="11266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708920"/>
            <a:ext cx="3962028" cy="2987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24" y="2852936"/>
            <a:ext cx="4597882" cy="2810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3730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Moving</a:t>
            </a:r>
            <a:r>
              <a:rPr lang="en-GB" dirty="0" smtClean="0"/>
              <a:t> </a:t>
            </a:r>
            <a:r>
              <a:rPr lang="en-GB" dirty="0" smtClean="0"/>
              <a:t>to You tube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From 2012 all videos were hosted on you tube produced using a web-cam or </a:t>
            </a:r>
            <a:r>
              <a:rPr lang="en-GB" dirty="0" err="1" smtClean="0"/>
              <a:t>ipad</a:t>
            </a:r>
            <a:endParaRPr lang="en-GB" dirty="0" smtClean="0"/>
          </a:p>
          <a:p>
            <a:r>
              <a:rPr lang="en-GB" dirty="0" smtClean="0"/>
              <a:t>Videos were made for all available exam papers </a:t>
            </a:r>
          </a:p>
          <a:p>
            <a:r>
              <a:rPr lang="en-GB" dirty="0" smtClean="0"/>
              <a:t>Added longer teaching videos covering most GCSE topics organised into playlists</a:t>
            </a:r>
          </a:p>
          <a:p>
            <a:r>
              <a:rPr lang="en-GB" dirty="0" smtClean="0"/>
              <a:t>Created web page topic links  </a:t>
            </a:r>
            <a:r>
              <a:rPr lang="en-GB" dirty="0">
                <a:hlinkClick r:id="rId2"/>
              </a:rPr>
              <a:t>LINK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4706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Usage Stats: last 90 days year on year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844824"/>
            <a:ext cx="6742708" cy="4605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13" y="790575"/>
            <a:ext cx="7724775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0103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229600" cy="1143000"/>
          </a:xfrm>
        </p:spPr>
        <p:txBody>
          <a:bodyPr>
            <a:normAutofit/>
          </a:bodyPr>
          <a:lstStyle/>
          <a:p>
            <a:r>
              <a:rPr lang="en-GB" dirty="0" smtClean="0"/>
              <a:t>Usage stats: 213500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58723071"/>
              </p:ext>
            </p:extLst>
          </p:nvPr>
        </p:nvGraphicFramePr>
        <p:xfrm>
          <a:off x="251520" y="1196752"/>
          <a:ext cx="8229600" cy="2804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604867">
                <a:tc>
                  <a:txBody>
                    <a:bodyPr/>
                    <a:lstStyle/>
                    <a:p>
                      <a:endParaRPr lang="en-GB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 smtClean="0"/>
                        <a:t>2012</a:t>
                      </a:r>
                      <a:endParaRPr lang="en-GB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 smtClean="0"/>
                        <a:t>2013</a:t>
                      </a:r>
                      <a:endParaRPr lang="en-GB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 smtClean="0"/>
                        <a:t>2014</a:t>
                      </a:r>
                      <a:endParaRPr lang="en-GB" sz="4000" dirty="0"/>
                    </a:p>
                  </a:txBody>
                  <a:tcPr/>
                </a:tc>
              </a:tr>
              <a:tr h="604867">
                <a:tc>
                  <a:txBody>
                    <a:bodyPr/>
                    <a:lstStyle/>
                    <a:p>
                      <a:r>
                        <a:rPr lang="en-GB" sz="4000" dirty="0" smtClean="0"/>
                        <a:t>Year</a:t>
                      </a:r>
                      <a:endParaRPr lang="en-GB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4000" dirty="0" smtClean="0"/>
                        <a:t>9477</a:t>
                      </a:r>
                      <a:endParaRPr lang="en-GB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4000" dirty="0" smtClean="0"/>
                        <a:t>70954</a:t>
                      </a:r>
                      <a:endParaRPr lang="en-GB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4000" dirty="0" smtClean="0"/>
                        <a:t>132542</a:t>
                      </a:r>
                      <a:endParaRPr lang="en-GB" sz="4000" dirty="0"/>
                    </a:p>
                  </a:txBody>
                  <a:tcPr/>
                </a:tc>
              </a:tr>
              <a:tr h="604867">
                <a:tc>
                  <a:txBody>
                    <a:bodyPr/>
                    <a:lstStyle/>
                    <a:p>
                      <a:r>
                        <a:rPr lang="en-GB" sz="4000" dirty="0" smtClean="0"/>
                        <a:t>Month</a:t>
                      </a:r>
                      <a:endParaRPr lang="en-GB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4000" dirty="0" smtClean="0"/>
                        <a:t>5839</a:t>
                      </a:r>
                      <a:endParaRPr lang="en-GB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4000" dirty="0" smtClean="0"/>
                        <a:t>16381</a:t>
                      </a:r>
                      <a:endParaRPr lang="en-GB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4000" dirty="0" smtClean="0"/>
                        <a:t>39864</a:t>
                      </a:r>
                      <a:endParaRPr lang="en-GB" sz="4000" dirty="0"/>
                    </a:p>
                  </a:txBody>
                  <a:tcPr/>
                </a:tc>
              </a:tr>
              <a:tr h="604867">
                <a:tc>
                  <a:txBody>
                    <a:bodyPr/>
                    <a:lstStyle/>
                    <a:p>
                      <a:r>
                        <a:rPr lang="en-GB" sz="4000" dirty="0" smtClean="0"/>
                        <a:t>Day</a:t>
                      </a:r>
                      <a:endParaRPr lang="en-GB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4000" dirty="0" smtClean="0"/>
                        <a:t>1168</a:t>
                      </a:r>
                      <a:endParaRPr lang="en-GB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4000" dirty="0" smtClean="0"/>
                        <a:t>3999</a:t>
                      </a:r>
                      <a:endParaRPr lang="en-GB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4000" dirty="0" smtClean="0"/>
                        <a:t>11843</a:t>
                      </a:r>
                      <a:endParaRPr lang="en-GB" sz="40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365104"/>
            <a:ext cx="6226324" cy="2300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8238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Other Channels: links on the web site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555667"/>
            <a:ext cx="5817840" cy="5045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3725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Popular Channels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18289405"/>
              </p:ext>
            </p:extLst>
          </p:nvPr>
        </p:nvGraphicFramePr>
        <p:xfrm>
          <a:off x="457200" y="1600200"/>
          <a:ext cx="7859217" cy="38182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9739"/>
                <a:gridCol w="2619739"/>
                <a:gridCol w="2619739"/>
              </a:tblGrid>
              <a:tr h="477281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Subscribers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Views</a:t>
                      </a:r>
                      <a:endParaRPr lang="en-GB" dirty="0"/>
                    </a:p>
                  </a:txBody>
                  <a:tcPr/>
                </a:tc>
              </a:tr>
              <a:tr h="477281">
                <a:tc>
                  <a:txBody>
                    <a:bodyPr/>
                    <a:lstStyle/>
                    <a:p>
                      <a:r>
                        <a:rPr lang="en-GB" dirty="0" smtClean="0"/>
                        <a:t>Bradford Maths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415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213 500</a:t>
                      </a:r>
                      <a:endParaRPr lang="en-GB" dirty="0"/>
                    </a:p>
                  </a:txBody>
                  <a:tcPr/>
                </a:tc>
              </a:tr>
              <a:tr h="477281">
                <a:tc>
                  <a:txBody>
                    <a:bodyPr/>
                    <a:lstStyle/>
                    <a:p>
                      <a:r>
                        <a:rPr lang="en-GB" dirty="0" smtClean="0"/>
                        <a:t>Maths Doctor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4268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563 353</a:t>
                      </a:r>
                      <a:endParaRPr lang="en-GB" dirty="0"/>
                    </a:p>
                  </a:txBody>
                  <a:tcPr/>
                </a:tc>
              </a:tr>
              <a:tr h="477281">
                <a:tc>
                  <a:txBody>
                    <a:bodyPr/>
                    <a:lstStyle/>
                    <a:p>
                      <a:r>
                        <a:rPr lang="en-GB" dirty="0" smtClean="0"/>
                        <a:t>UK</a:t>
                      </a:r>
                      <a:r>
                        <a:rPr lang="en-GB" baseline="0" dirty="0" smtClean="0"/>
                        <a:t> M</a:t>
                      </a:r>
                      <a:r>
                        <a:rPr lang="en-GB" dirty="0" smtClean="0"/>
                        <a:t>aths Teacher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5218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883 861</a:t>
                      </a:r>
                      <a:endParaRPr lang="en-GB" dirty="0"/>
                    </a:p>
                  </a:txBody>
                  <a:tcPr/>
                </a:tc>
              </a:tr>
              <a:tr h="477281">
                <a:tc>
                  <a:txBody>
                    <a:bodyPr/>
                    <a:lstStyle/>
                    <a:p>
                      <a:r>
                        <a:rPr lang="en-GB" dirty="0" smtClean="0"/>
                        <a:t>Hegarty Maths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16 842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2 086 168</a:t>
                      </a:r>
                      <a:endParaRPr lang="en-GB" dirty="0"/>
                    </a:p>
                  </a:txBody>
                  <a:tcPr/>
                </a:tc>
              </a:tr>
              <a:tr h="477281">
                <a:tc>
                  <a:txBody>
                    <a:bodyPr/>
                    <a:lstStyle/>
                    <a:p>
                      <a:r>
                        <a:rPr lang="en-GB" dirty="0" smtClean="0"/>
                        <a:t>Exam solutions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40 380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37 371 643</a:t>
                      </a:r>
                      <a:endParaRPr lang="en-GB" dirty="0"/>
                    </a:p>
                  </a:txBody>
                  <a:tcPr/>
                </a:tc>
              </a:tr>
              <a:tr h="477281">
                <a:tc>
                  <a:txBody>
                    <a:bodyPr/>
                    <a:lstStyle/>
                    <a:p>
                      <a:r>
                        <a:rPr lang="en-GB" dirty="0" smtClean="0"/>
                        <a:t>Patrick</a:t>
                      </a:r>
                      <a:r>
                        <a:rPr lang="en-GB" baseline="0" dirty="0" smtClean="0"/>
                        <a:t> Jones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323</a:t>
                      </a:r>
                      <a:r>
                        <a:rPr lang="en-GB" baseline="0" dirty="0" smtClean="0"/>
                        <a:t> 230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96 651 724</a:t>
                      </a:r>
                      <a:endParaRPr lang="en-GB" dirty="0"/>
                    </a:p>
                  </a:txBody>
                  <a:tcPr/>
                </a:tc>
              </a:tr>
              <a:tr h="477281">
                <a:tc>
                  <a:txBody>
                    <a:bodyPr/>
                    <a:lstStyle/>
                    <a:p>
                      <a:r>
                        <a:rPr lang="en-GB" dirty="0" smtClean="0"/>
                        <a:t>Khan Academy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2 070 024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452 572 844</a:t>
                      </a:r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863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Views per subscriber: </a:t>
            </a:r>
            <a:br>
              <a:rPr lang="en-GB" dirty="0" smtClean="0"/>
            </a:br>
            <a:r>
              <a:rPr lang="en-GB" sz="2200" i="1" dirty="0" smtClean="0"/>
              <a:t>an indicator of how much use each subscriber is making of the site</a:t>
            </a:r>
            <a:endParaRPr lang="en-GB" sz="2200" i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94076598"/>
              </p:ext>
            </p:extLst>
          </p:nvPr>
        </p:nvGraphicFramePr>
        <p:xfrm>
          <a:off x="457200" y="1600200"/>
          <a:ext cx="7859216" cy="39810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64804"/>
                <a:gridCol w="1964804"/>
                <a:gridCol w="1964804"/>
                <a:gridCol w="1964804"/>
              </a:tblGrid>
              <a:tr h="477281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Subscribers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Views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Views</a:t>
                      </a:r>
                      <a:r>
                        <a:rPr lang="en-GB" baseline="0" dirty="0" smtClean="0"/>
                        <a:t> per subscriber</a:t>
                      </a:r>
                      <a:endParaRPr lang="en-GB" dirty="0"/>
                    </a:p>
                  </a:txBody>
                  <a:tcPr/>
                </a:tc>
              </a:tr>
              <a:tr h="477281">
                <a:tc>
                  <a:txBody>
                    <a:bodyPr/>
                    <a:lstStyle/>
                    <a:p>
                      <a:r>
                        <a:rPr lang="en-GB" dirty="0" smtClean="0"/>
                        <a:t>Bradford Maths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415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213 500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rgbClr val="FF0000"/>
                          </a:solidFill>
                        </a:rPr>
                        <a:t>514</a:t>
                      </a:r>
                      <a:endParaRPr lang="en-GB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477281">
                <a:tc>
                  <a:txBody>
                    <a:bodyPr/>
                    <a:lstStyle/>
                    <a:p>
                      <a:r>
                        <a:rPr lang="en-GB" dirty="0" smtClean="0"/>
                        <a:t>Maths Doctor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4268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563 353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132</a:t>
                      </a:r>
                      <a:endParaRPr lang="en-GB" dirty="0"/>
                    </a:p>
                  </a:txBody>
                  <a:tcPr/>
                </a:tc>
              </a:tr>
              <a:tr h="477281">
                <a:tc>
                  <a:txBody>
                    <a:bodyPr/>
                    <a:lstStyle/>
                    <a:p>
                      <a:r>
                        <a:rPr lang="en-GB" dirty="0" smtClean="0"/>
                        <a:t>UK</a:t>
                      </a:r>
                      <a:r>
                        <a:rPr lang="en-GB" baseline="0" dirty="0" smtClean="0"/>
                        <a:t> M</a:t>
                      </a:r>
                      <a:r>
                        <a:rPr lang="en-GB" dirty="0" smtClean="0"/>
                        <a:t>aths Teacher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5218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883 861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169</a:t>
                      </a:r>
                      <a:endParaRPr lang="en-GB" dirty="0"/>
                    </a:p>
                  </a:txBody>
                  <a:tcPr/>
                </a:tc>
              </a:tr>
              <a:tr h="477281">
                <a:tc>
                  <a:txBody>
                    <a:bodyPr/>
                    <a:lstStyle/>
                    <a:p>
                      <a:r>
                        <a:rPr lang="en-GB" dirty="0" smtClean="0"/>
                        <a:t>Hegarty Maths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16 842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2 086 168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124</a:t>
                      </a:r>
                      <a:endParaRPr lang="en-GB" dirty="0"/>
                    </a:p>
                  </a:txBody>
                  <a:tcPr/>
                </a:tc>
              </a:tr>
              <a:tr h="477281">
                <a:tc>
                  <a:txBody>
                    <a:bodyPr/>
                    <a:lstStyle/>
                    <a:p>
                      <a:r>
                        <a:rPr lang="en-GB" dirty="0" smtClean="0"/>
                        <a:t>Exam solutions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40 380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37 371 643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rgbClr val="FF0000"/>
                          </a:solidFill>
                        </a:rPr>
                        <a:t>925</a:t>
                      </a:r>
                      <a:endParaRPr lang="en-GB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477281">
                <a:tc>
                  <a:txBody>
                    <a:bodyPr/>
                    <a:lstStyle/>
                    <a:p>
                      <a:r>
                        <a:rPr lang="en-GB" dirty="0" smtClean="0"/>
                        <a:t>Patrick</a:t>
                      </a:r>
                      <a:r>
                        <a:rPr lang="en-GB" baseline="0" dirty="0" smtClean="0"/>
                        <a:t> Jones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323</a:t>
                      </a:r>
                      <a:r>
                        <a:rPr lang="en-GB" baseline="0" dirty="0" smtClean="0"/>
                        <a:t> 230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96 651 724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299</a:t>
                      </a:r>
                      <a:endParaRPr lang="en-GB" dirty="0"/>
                    </a:p>
                  </a:txBody>
                  <a:tcPr/>
                </a:tc>
              </a:tr>
              <a:tr h="477281">
                <a:tc>
                  <a:txBody>
                    <a:bodyPr/>
                    <a:lstStyle/>
                    <a:p>
                      <a:r>
                        <a:rPr lang="en-GB" dirty="0" smtClean="0"/>
                        <a:t>Khan Academy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2 070 024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452 572 844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218</a:t>
                      </a:r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175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Other uses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Flipped learning</a:t>
            </a:r>
          </a:p>
          <a:p>
            <a:r>
              <a:rPr lang="en-GB" dirty="0" smtClean="0"/>
              <a:t>Set up play-lists as desired</a:t>
            </a:r>
          </a:p>
          <a:p>
            <a:r>
              <a:rPr lang="en-GB" dirty="0" smtClean="0"/>
              <a:t>Playlists to support internal exams</a:t>
            </a:r>
          </a:p>
          <a:p>
            <a:r>
              <a:rPr lang="en-GB" dirty="0" smtClean="0"/>
              <a:t>Independent study</a:t>
            </a:r>
          </a:p>
          <a:p>
            <a:r>
              <a:rPr lang="en-GB" dirty="0" smtClean="0"/>
              <a:t>Student Videos</a:t>
            </a:r>
            <a:endParaRPr lang="en-GB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836712"/>
            <a:ext cx="2420402" cy="15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9188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6985"/>
            <a:ext cx="8229600" cy="1143000"/>
          </a:xfrm>
        </p:spPr>
        <p:txBody>
          <a:bodyPr/>
          <a:lstStyle/>
          <a:p>
            <a:r>
              <a:rPr lang="en-GB" dirty="0" smtClean="0"/>
              <a:t>Most Viewed Video: Y=X reflection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96752"/>
            <a:ext cx="4747047" cy="4110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923925"/>
            <a:ext cx="6572250" cy="501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1861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dirty="0"/>
              <a:t>Using Digital Technology to support the learning of Mathematics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8971" y="2016442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solidFill>
                  <a:srgbClr val="0070C0"/>
                </a:solidFill>
              </a:rPr>
              <a:t>On-line </a:t>
            </a:r>
            <a:r>
              <a:rPr lang="en-GB" dirty="0" smtClean="0">
                <a:solidFill>
                  <a:srgbClr val="0070C0"/>
                </a:solidFill>
              </a:rPr>
              <a:t>Maths Videos</a:t>
            </a:r>
          </a:p>
          <a:p>
            <a:pPr marL="0" indent="0">
              <a:buNone/>
            </a:pPr>
            <a:endParaRPr lang="en-GB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GB" dirty="0" smtClean="0">
                <a:solidFill>
                  <a:srgbClr val="0070C0"/>
                </a:solidFill>
              </a:rPr>
              <a:t>Our Maths Web-site</a:t>
            </a:r>
          </a:p>
          <a:p>
            <a:pPr marL="0" indent="0">
              <a:buNone/>
            </a:pPr>
            <a:endParaRPr lang="en-GB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GB" dirty="0" smtClean="0">
                <a:solidFill>
                  <a:srgbClr val="0070C0"/>
                </a:solidFill>
              </a:rPr>
              <a:t>On-line Maths lessons</a:t>
            </a:r>
          </a:p>
          <a:p>
            <a:pPr marL="0" indent="0">
              <a:buNone/>
            </a:pPr>
            <a:endParaRPr lang="en-GB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GB" dirty="0" smtClean="0">
                <a:solidFill>
                  <a:srgbClr val="0070C0"/>
                </a:solidFill>
              </a:rPr>
              <a:t>i Maths books</a:t>
            </a:r>
            <a:endParaRPr lang="en-GB" dirty="0">
              <a:solidFill>
                <a:srgbClr val="0070C0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228" y="1764559"/>
            <a:ext cx="1800200" cy="1136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373" y="3221670"/>
            <a:ext cx="1634950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437112"/>
            <a:ext cx="2376264" cy="806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5643185"/>
            <a:ext cx="2964391" cy="849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5015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>
          <a:xfrm>
            <a:off x="-612576" y="-171400"/>
            <a:ext cx="9433048" cy="1141413"/>
          </a:xfrm>
        </p:spPr>
        <p:txBody>
          <a:bodyPr>
            <a:normAutofit/>
          </a:bodyPr>
          <a:lstStyle/>
          <a:p>
            <a:r>
              <a:rPr lang="en-US" altLang="en-US" dirty="0" smtClean="0">
                <a:latin typeface="Trebuchet MS" pitchFamily="34" charset="0"/>
                <a:ea typeface="Trebuchet MS" pitchFamily="34" charset="0"/>
                <a:cs typeface="Trebuchet MS" pitchFamily="34" charset="0"/>
                <a:sym typeface="Trebuchet MS" pitchFamily="34" charset="0"/>
              </a:rPr>
              <a:t>What </a:t>
            </a:r>
            <a:r>
              <a:rPr lang="en-US" altLang="en-US" dirty="0">
                <a:latin typeface="Trebuchet MS" pitchFamily="34" charset="0"/>
                <a:ea typeface="Trebuchet MS" pitchFamily="34" charset="0"/>
                <a:cs typeface="Trebuchet MS" pitchFamily="34" charset="0"/>
                <a:sym typeface="Trebuchet MS" pitchFamily="34" charset="0"/>
              </a:rPr>
              <a:t>the </a:t>
            </a:r>
            <a:r>
              <a:rPr lang="en-US" altLang="en-US" sz="4400" dirty="0" smtClean="0">
                <a:latin typeface="Trebuchet MS" pitchFamily="34" charset="0"/>
                <a:ea typeface="Trebuchet MS" pitchFamily="34" charset="0"/>
                <a:cs typeface="Trebuchet MS" pitchFamily="34" charset="0"/>
                <a:sym typeface="Trebuchet MS" pitchFamily="34" charset="0"/>
              </a:rPr>
              <a:t>students </a:t>
            </a:r>
            <a:r>
              <a:rPr lang="en-US" altLang="en-US" sz="4400" dirty="0">
                <a:latin typeface="Trebuchet MS" pitchFamily="34" charset="0"/>
                <a:ea typeface="Trebuchet MS" pitchFamily="34" charset="0"/>
                <a:cs typeface="Trebuchet MS" pitchFamily="34" charset="0"/>
                <a:sym typeface="Trebuchet MS" pitchFamily="34" charset="0"/>
              </a:rPr>
              <a:t>say</a:t>
            </a:r>
            <a:endParaRPr lang="en-US" altLang="en-US" dirty="0"/>
          </a:p>
        </p:txBody>
      </p:sp>
      <p:sp>
        <p:nvSpPr>
          <p:cNvPr id="13314" name="Rectangle 2"/>
          <p:cNvSpPr>
            <a:spLocks noGrp="1" noChangeArrowheads="1"/>
          </p:cNvSpPr>
          <p:nvPr>
            <p:ph idx="1"/>
          </p:nvPr>
        </p:nvSpPr>
        <p:spPr>
          <a:xfrm>
            <a:off x="0" y="6534150"/>
            <a:ext cx="358775" cy="171450"/>
          </a:xfrm>
        </p:spPr>
        <p:txBody>
          <a:bodyPr/>
          <a:lstStyle/>
          <a:p>
            <a:pPr marL="136525" indent="-136525" defTabSz="365125">
              <a:lnSpc>
                <a:spcPct val="80000"/>
              </a:lnSpc>
              <a:buFont typeface="Arial" pitchFamily="34" charset="0"/>
              <a:buChar char="•"/>
            </a:pPr>
            <a:endParaRPr lang="en-US" altLang="en-US" sz="300">
              <a:solidFill>
                <a:srgbClr val="FFFFFF"/>
              </a:solidFill>
              <a:latin typeface="Trebuchet MS" pitchFamily="34" charset="0"/>
              <a:ea typeface="Trebuchet MS" pitchFamily="34" charset="0"/>
              <a:cs typeface="Trebuchet MS" pitchFamily="34" charset="0"/>
              <a:sym typeface="Trebuchet MS" pitchFamily="34" charset="0"/>
            </a:endParaRPr>
          </a:p>
        </p:txBody>
      </p:sp>
      <p:pic>
        <p:nvPicPr>
          <p:cNvPr id="13315" name="Picture 3" descr="image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763588"/>
            <a:ext cx="4195763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6" name="Picture 4" descr="image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128963"/>
            <a:ext cx="6743700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7" name="Picture 5" descr="image1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3848100"/>
            <a:ext cx="4419600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8" name="Picture 6" descr="image1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5876925"/>
            <a:ext cx="7696200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9" name="Picture 7" descr="image1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725" y="1268413"/>
            <a:ext cx="4562475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20" name="Picture 8" descr="image1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0" y="3716172"/>
            <a:ext cx="46482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21" name="Picture 9" descr="image15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575" y="2144713"/>
            <a:ext cx="1952625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869160"/>
            <a:ext cx="3676650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069606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051" y="18020"/>
            <a:ext cx="8229600" cy="1143000"/>
          </a:xfrm>
        </p:spPr>
        <p:txBody>
          <a:bodyPr/>
          <a:lstStyle/>
          <a:p>
            <a:r>
              <a:rPr lang="en-GB" dirty="0" smtClean="0"/>
              <a:t>A more professional look…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684312"/>
            <a:ext cx="3740955" cy="2061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110" y="1027940"/>
            <a:ext cx="5990170" cy="3409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32040" y="2130625"/>
            <a:ext cx="460851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 smtClean="0"/>
              <a:t>Camtasia</a:t>
            </a:r>
            <a:r>
              <a:rPr lang="en-GB" sz="2400" dirty="0" smtClean="0"/>
              <a:t> Studio with </a:t>
            </a:r>
          </a:p>
          <a:p>
            <a:r>
              <a:rPr lang="en-GB" sz="2400" dirty="0" smtClean="0"/>
              <a:t>graphics tablet and pen</a:t>
            </a:r>
          </a:p>
          <a:p>
            <a:endParaRPr lang="en-GB" dirty="0"/>
          </a:p>
        </p:txBody>
      </p:sp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278066"/>
            <a:ext cx="6975034" cy="2548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5930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Creating a Maths Web-site</a:t>
            </a:r>
            <a:br>
              <a:rPr lang="en-GB" dirty="0" smtClean="0"/>
            </a:b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7624" y="2996952"/>
            <a:ext cx="6400800" cy="1752600"/>
          </a:xfrm>
        </p:spPr>
        <p:txBody>
          <a:bodyPr>
            <a:normAutofit/>
          </a:bodyPr>
          <a:lstStyle/>
          <a:p>
            <a:r>
              <a:rPr lang="en-GB" sz="4400" dirty="0" smtClean="0">
                <a:solidFill>
                  <a:schemeClr val="accent6"/>
                </a:solidFill>
              </a:rPr>
              <a:t>Weebly</a:t>
            </a:r>
            <a:endParaRPr lang="en-GB" sz="44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513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38634" cy="7304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5600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172825" cy="781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9338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915775" cy="836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7965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7615"/>
            <a:ext cx="8702951" cy="6145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8397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19" y="116633"/>
            <a:ext cx="9259958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6367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0688"/>
            <a:ext cx="8640960" cy="3814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2463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81025"/>
            <a:ext cx="8892480" cy="5398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8267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0"/>
            <a:ext cx="7704856" cy="1143000"/>
          </a:xfrm>
        </p:spPr>
        <p:txBody>
          <a:bodyPr/>
          <a:lstStyle/>
          <a:p>
            <a:r>
              <a:rPr lang="en-GB" dirty="0" smtClean="0"/>
              <a:t>On-line Videos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4525963"/>
          </a:xfrm>
        </p:spPr>
        <p:txBody>
          <a:bodyPr>
            <a:noAutofit/>
          </a:bodyPr>
          <a:lstStyle/>
          <a:p>
            <a:r>
              <a:rPr lang="en-GB" sz="2400" dirty="0" smtClean="0"/>
              <a:t>Started in 2011 using  JING  ( screen-capture)</a:t>
            </a:r>
          </a:p>
          <a:p>
            <a:r>
              <a:rPr lang="en-GB" sz="2400" dirty="0" smtClean="0"/>
              <a:t>Came across Jing through </a:t>
            </a:r>
            <a:r>
              <a:rPr lang="en-GB" sz="2400" dirty="0" smtClean="0">
                <a:hlinkClick r:id="rId2"/>
              </a:rPr>
              <a:t>Russell Stannard </a:t>
            </a:r>
            <a:r>
              <a:rPr lang="en-GB" sz="2400" dirty="0" smtClean="0"/>
              <a:t>teacher training videos </a:t>
            </a:r>
          </a:p>
          <a:p>
            <a:r>
              <a:rPr lang="en-GB" sz="2400" dirty="0" smtClean="0"/>
              <a:t>Jing (replaced by </a:t>
            </a:r>
            <a:r>
              <a:rPr lang="en-GB" sz="2400" dirty="0" smtClean="0">
                <a:hlinkClick r:id="rId3"/>
              </a:rPr>
              <a:t>Screencast-O-</a:t>
            </a:r>
            <a:r>
              <a:rPr lang="en-GB" sz="2400" dirty="0" err="1" smtClean="0">
                <a:hlinkClick r:id="rId3"/>
              </a:rPr>
              <a:t>Matic</a:t>
            </a:r>
            <a:r>
              <a:rPr lang="en-GB" sz="2400" dirty="0" smtClean="0"/>
              <a:t>) Captures whatever you do on screen plus records your voice</a:t>
            </a:r>
          </a:p>
          <a:p>
            <a:r>
              <a:rPr lang="en-GB" sz="2400" dirty="0" smtClean="0"/>
              <a:t>Staff have Lenovo tablets with a pen allowing the user to write on word documents. </a:t>
            </a:r>
          </a:p>
          <a:p>
            <a:r>
              <a:rPr lang="en-GB" sz="2400" dirty="0" smtClean="0"/>
              <a:t>Converted Exam papers in PDFs to word </a:t>
            </a:r>
          </a:p>
          <a:p>
            <a:r>
              <a:rPr lang="en-GB" sz="2400" dirty="0" smtClean="0"/>
              <a:t>Started with a Colleague making  6 papers supporting the 2011 GCSE exam. </a:t>
            </a:r>
          </a:p>
          <a:p>
            <a:r>
              <a:rPr lang="en-GB" sz="2400" dirty="0" smtClean="0"/>
              <a:t>A*-C from 50%-65% Value Added ROL rank 5</a:t>
            </a:r>
          </a:p>
          <a:p>
            <a:r>
              <a:rPr lang="en-GB" sz="2400" dirty="0" smtClean="0"/>
              <a:t>3000 view recorded on our web-site the night before the exams</a:t>
            </a:r>
            <a:endParaRPr lang="en-GB" sz="2400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953" y="110406"/>
            <a:ext cx="1157048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10406"/>
            <a:ext cx="2819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661248"/>
            <a:ext cx="1378152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6256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61975"/>
            <a:ext cx="8873544" cy="5315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5535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2463"/>
            <a:ext cx="9534525" cy="555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4818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0688" y="116632"/>
            <a:ext cx="243840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4382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8784976" cy="577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7279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1502"/>
            <a:ext cx="8855446" cy="6587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335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8" y="471488"/>
            <a:ext cx="8391525" cy="591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1118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6632"/>
            <a:ext cx="7609827" cy="662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4483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2358"/>
            <a:ext cx="10057978" cy="6825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8377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32656"/>
            <a:ext cx="6480720" cy="5956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5369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34575" cy="724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6836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46" y="548680"/>
            <a:ext cx="8670454" cy="5748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71" y="1628800"/>
            <a:ext cx="1424059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4765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Constructing a page on Weebly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>
                <a:hlinkClick r:id="rId2"/>
              </a:rPr>
              <a:t>LINK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744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2656"/>
            <a:ext cx="8845288" cy="5330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3736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038" y="-1"/>
            <a:ext cx="5887209" cy="6813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8666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Web-site tour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>
                <a:hlinkClick r:id="rId2"/>
              </a:rPr>
              <a:t>LINK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7945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Early Usage statistics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 smtClean="0"/>
              <a:t>Stats on unique page visits</a:t>
            </a:r>
          </a:p>
          <a:p>
            <a:r>
              <a:rPr lang="en-GB" dirty="0" smtClean="0"/>
              <a:t>500 page hits per hour before exams</a:t>
            </a:r>
          </a:p>
          <a:p>
            <a:r>
              <a:rPr lang="en-GB" dirty="0" smtClean="0"/>
              <a:t>Past Paper &amp; Video pages hit the most</a:t>
            </a:r>
          </a:p>
          <a:p>
            <a:r>
              <a:rPr lang="en-GB" dirty="0" smtClean="0"/>
              <a:t>Reason for doing more!</a:t>
            </a:r>
          </a:p>
          <a:p>
            <a:r>
              <a:rPr lang="en-GB" dirty="0" smtClean="0"/>
              <a:t>Papers hosted on Scribd gave view hit</a:t>
            </a:r>
          </a:p>
          <a:p>
            <a:endParaRPr lang="en-GB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628800"/>
            <a:ext cx="3974942" cy="3888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3737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8074614" cy="6245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55776" y="1124744"/>
            <a:ext cx="4752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chemeClr val="bg1"/>
                </a:solidFill>
              </a:rPr>
              <a:t>30 unique web-sites</a:t>
            </a:r>
            <a:endParaRPr lang="en-GB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944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36534" y="278458"/>
            <a:ext cx="6160662" cy="1143000"/>
          </a:xfrm>
        </p:spPr>
        <p:txBody>
          <a:bodyPr>
            <a:normAutofit/>
          </a:bodyPr>
          <a:lstStyle/>
          <a:p>
            <a:r>
              <a:rPr lang="en-GB" sz="6000" dirty="0" smtClean="0"/>
              <a:t>On-line Maths</a:t>
            </a:r>
            <a:endParaRPr lang="en-GB" sz="6000" dirty="0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92126"/>
            <a:ext cx="3869138" cy="1313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222" y="3140968"/>
            <a:ext cx="2966525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1"/>
            <a:ext cx="4618856" cy="1828799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437112"/>
            <a:ext cx="325755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129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36534" y="278458"/>
            <a:ext cx="6160662" cy="1143000"/>
          </a:xfrm>
        </p:spPr>
        <p:txBody>
          <a:bodyPr/>
          <a:lstStyle/>
          <a:p>
            <a:r>
              <a:rPr lang="en-GB" dirty="0" smtClean="0"/>
              <a:t>On-line </a:t>
            </a:r>
            <a:r>
              <a:rPr lang="en-GB" dirty="0" smtClean="0"/>
              <a:t>Live Maths</a:t>
            </a:r>
            <a:r>
              <a:rPr lang="en-GB" dirty="0" smtClean="0"/>
              <a:t>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124744"/>
            <a:ext cx="8229600" cy="452596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en-GB" dirty="0" smtClean="0"/>
          </a:p>
          <a:p>
            <a:r>
              <a:rPr lang="en-GB" dirty="0" smtClean="0"/>
              <a:t>Started with Vokle </a:t>
            </a:r>
          </a:p>
          <a:p>
            <a:r>
              <a:rPr lang="en-GB" dirty="0" smtClean="0"/>
              <a:t>Found out about it through a twitter feed #edtech</a:t>
            </a:r>
          </a:p>
          <a:p>
            <a:r>
              <a:rPr lang="en-GB" dirty="0" smtClean="0"/>
              <a:t>Vokle is free software allowing broadcasting via a website ( one embed code)</a:t>
            </a:r>
          </a:p>
          <a:p>
            <a:r>
              <a:rPr lang="en-GB" dirty="0"/>
              <a:t>I</a:t>
            </a:r>
            <a:r>
              <a:rPr lang="en-GB" dirty="0" smtClean="0"/>
              <a:t>nteraction with the audience is possible via a chat stream</a:t>
            </a:r>
          </a:p>
          <a:p>
            <a:r>
              <a:rPr lang="en-GB" dirty="0" smtClean="0"/>
              <a:t>Switched to Justin TV when I experienced technical difficulties</a:t>
            </a:r>
          </a:p>
          <a:p>
            <a:r>
              <a:rPr lang="en-GB" dirty="0" smtClean="0"/>
              <a:t>U stream I pad version</a:t>
            </a:r>
          </a:p>
          <a:p>
            <a:r>
              <a:rPr lang="en-GB" dirty="0" smtClean="0"/>
              <a:t>Vokle provides permanent recordings of the lessons</a:t>
            </a:r>
          </a:p>
          <a:p>
            <a:pPr marL="0" indent="0">
              <a:buNone/>
            </a:pPr>
            <a:endParaRPr lang="en-GB" dirty="0" smtClean="0"/>
          </a:p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96523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5" y="476672"/>
            <a:ext cx="8873533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1403648" y="5301208"/>
            <a:ext cx="576064" cy="55417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411760" y="4077072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Students see this </a:t>
            </a:r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4840" y="1174866"/>
            <a:ext cx="4248472" cy="239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Arrow Connector 13"/>
          <p:cNvCxnSpPr/>
          <p:nvPr/>
        </p:nvCxnSpPr>
        <p:spPr>
          <a:xfrm flipV="1">
            <a:off x="3356248" y="3727802"/>
            <a:ext cx="96070" cy="50167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95536" y="5031293"/>
            <a:ext cx="2556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Students enter chat here</a:t>
            </a:r>
            <a:endParaRPr lang="en-GB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6876256" y="3212976"/>
            <a:ext cx="360040" cy="123342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730210" y="2595984"/>
            <a:ext cx="1891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All student chat visible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112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On line </a:t>
            </a:r>
            <a:r>
              <a:rPr lang="en-GB" dirty="0" smtClean="0"/>
              <a:t>Live Maths</a:t>
            </a:r>
            <a:r>
              <a:rPr lang="en-GB" dirty="0" smtClean="0"/>
              <a:t>: The Set Up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3528" y="1052736"/>
            <a:ext cx="4040188" cy="639762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7658" y="1844824"/>
            <a:ext cx="4040188" cy="3951288"/>
          </a:xfrm>
        </p:spPr>
        <p:txBody>
          <a:bodyPr>
            <a:normAutofit fontScale="85000" lnSpcReduction="10000"/>
          </a:bodyPr>
          <a:lstStyle/>
          <a:p>
            <a:r>
              <a:rPr lang="en-GB" dirty="0" smtClean="0"/>
              <a:t>Lap tops to broadcast and view </a:t>
            </a:r>
          </a:p>
          <a:p>
            <a:r>
              <a:rPr lang="en-GB" dirty="0" smtClean="0"/>
              <a:t>Web cam attached to adjustable microphone stand</a:t>
            </a:r>
          </a:p>
          <a:p>
            <a:r>
              <a:rPr lang="en-GB" dirty="0" smtClean="0"/>
              <a:t>Sign up ( once) and sign in</a:t>
            </a:r>
          </a:p>
          <a:p>
            <a:r>
              <a:rPr lang="en-GB" dirty="0" smtClean="0"/>
              <a:t>Place embed code onto web page ( only needs to be done once)</a:t>
            </a:r>
          </a:p>
          <a:p>
            <a:r>
              <a:rPr lang="en-GB" dirty="0" smtClean="0"/>
              <a:t>Click broadcast and connect webcam and microphone</a:t>
            </a:r>
          </a:p>
          <a:p>
            <a:r>
              <a:rPr lang="en-GB" dirty="0" smtClean="0"/>
              <a:t>Pre-prepared questions to put to students</a:t>
            </a:r>
          </a:p>
          <a:p>
            <a:r>
              <a:rPr lang="en-GB" dirty="0" err="1" smtClean="0"/>
              <a:t>Ipad</a:t>
            </a:r>
            <a:r>
              <a:rPr lang="en-GB" dirty="0" smtClean="0"/>
              <a:t> to demo use of a calculator</a:t>
            </a:r>
          </a:p>
          <a:p>
            <a:r>
              <a:rPr lang="en-GB" dirty="0">
                <a:hlinkClick r:id="rId2"/>
              </a:rPr>
              <a:t>LINK</a:t>
            </a:r>
            <a:endParaRPr lang="en-GB" dirty="0"/>
          </a:p>
          <a:p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204864"/>
            <a:ext cx="4093498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495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138" y="300038"/>
            <a:ext cx="6181725" cy="625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744"/>
            <a:ext cx="1602066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8297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Broadcasts / Participants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10  x1-1.5 hours S1 lessons to my class which all attended voluntarily</a:t>
            </a:r>
          </a:p>
          <a:p>
            <a:r>
              <a:rPr lang="en-GB" dirty="0" smtClean="0"/>
              <a:t>5 x2hr lessons preceding  November March and June 2012/2013 (50-70 students)</a:t>
            </a:r>
          </a:p>
          <a:p>
            <a:r>
              <a:rPr lang="en-GB" dirty="0" smtClean="0"/>
              <a:t>2 x 2.5 </a:t>
            </a:r>
            <a:r>
              <a:rPr lang="en-GB" dirty="0" smtClean="0"/>
              <a:t>hrs. </a:t>
            </a:r>
            <a:r>
              <a:rPr lang="en-GB" dirty="0" smtClean="0"/>
              <a:t>exam revision for year 10 ( 112 students)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6066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Pros and Cons 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 smtClean="0"/>
              <a:t>Student concentration</a:t>
            </a:r>
          </a:p>
          <a:p>
            <a:r>
              <a:rPr lang="en-GB" dirty="0" smtClean="0"/>
              <a:t>Amount of work covered</a:t>
            </a:r>
          </a:p>
          <a:p>
            <a:r>
              <a:rPr lang="en-GB" dirty="0" smtClean="0"/>
              <a:t>Fun different way of engaging students</a:t>
            </a:r>
          </a:p>
          <a:p>
            <a:r>
              <a:rPr lang="en-GB" dirty="0" smtClean="0"/>
              <a:t>Competitive edge</a:t>
            </a:r>
          </a:p>
          <a:p>
            <a:r>
              <a:rPr lang="en-GB" dirty="0" smtClean="0"/>
              <a:t>Can see which questions students struggle with</a:t>
            </a:r>
          </a:p>
          <a:p>
            <a:r>
              <a:rPr lang="en-GB" dirty="0" smtClean="0"/>
              <a:t>Students can be given time-out or ban if necessary</a:t>
            </a:r>
          </a:p>
          <a:p>
            <a:r>
              <a:rPr lang="en-GB" dirty="0" smtClean="0"/>
              <a:t>Lesson automatically recorded</a:t>
            </a:r>
          </a:p>
          <a:p>
            <a:r>
              <a:rPr lang="en-GB" dirty="0" smtClean="0"/>
              <a:t>Very popular</a:t>
            </a:r>
          </a:p>
          <a:p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 smtClean="0"/>
              <a:t>Can’t monitor individual student progress well</a:t>
            </a:r>
          </a:p>
          <a:p>
            <a:r>
              <a:rPr lang="en-GB" dirty="0" smtClean="0"/>
              <a:t>Students can enter inappropriate comments </a:t>
            </a:r>
          </a:p>
          <a:p>
            <a:r>
              <a:rPr lang="en-GB" dirty="0" smtClean="0"/>
              <a:t>Can’t check whether they are wearing their uniform</a:t>
            </a:r>
          </a:p>
          <a:p>
            <a:r>
              <a:rPr lang="en-GB" dirty="0" smtClean="0"/>
              <a:t>(Occasional) Technical issues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175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229600" cy="1143000"/>
          </a:xfrm>
        </p:spPr>
        <p:txBody>
          <a:bodyPr/>
          <a:lstStyle/>
          <a:p>
            <a:r>
              <a:rPr lang="en-GB" dirty="0" smtClean="0"/>
              <a:t>Student Comments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96752"/>
            <a:ext cx="6996459" cy="1677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887" y="2996952"/>
            <a:ext cx="6408712" cy="148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293096"/>
            <a:ext cx="441960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6" y="5122837"/>
            <a:ext cx="671512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2147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397" y="908720"/>
            <a:ext cx="7190989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1484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GB" dirty="0" err="1"/>
              <a:t>i</a:t>
            </a:r>
            <a:r>
              <a:rPr lang="en-GB" dirty="0" smtClean="0"/>
              <a:t> books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2"/>
            <a:ext cx="5146086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789040"/>
            <a:ext cx="2637786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646" y="1196752"/>
            <a:ext cx="2846566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5328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 books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GB" dirty="0" smtClean="0"/>
              <a:t>Created with an app called Book creator</a:t>
            </a:r>
          </a:p>
          <a:p>
            <a:r>
              <a:rPr lang="en-GB" dirty="0" smtClean="0"/>
              <a:t>Book can contain text sound and Video</a:t>
            </a:r>
          </a:p>
          <a:p>
            <a:r>
              <a:rPr lang="en-GB" dirty="0" smtClean="0"/>
              <a:t>Costs £2.49!!</a:t>
            </a:r>
          </a:p>
          <a:p>
            <a:r>
              <a:rPr lang="en-GB" dirty="0" smtClean="0"/>
              <a:t>E-Book can be uploaded to and downloaded from file storage sites such as Evernote &amp;  Dropbox</a:t>
            </a:r>
          </a:p>
          <a:p>
            <a:r>
              <a:rPr lang="en-GB" dirty="0" smtClean="0"/>
              <a:t>Students can download books to apple devices</a:t>
            </a:r>
          </a:p>
          <a:p>
            <a:r>
              <a:rPr lang="en-GB" dirty="0" smtClean="0"/>
              <a:t>Once downloaded no internet required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8074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0"/>
            <a:ext cx="9067800" cy="692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2089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71438"/>
            <a:ext cx="9048750" cy="671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9231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47625"/>
            <a:ext cx="8972550" cy="676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4295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52388"/>
            <a:ext cx="9058275" cy="675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0360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255" y="176803"/>
            <a:ext cx="8229600" cy="1143000"/>
          </a:xfrm>
        </p:spPr>
        <p:txBody>
          <a:bodyPr/>
          <a:lstStyle/>
          <a:p>
            <a:r>
              <a:rPr lang="en-GB" dirty="0" smtClean="0"/>
              <a:t>Organisation awkward!! </a:t>
            </a:r>
            <a:endParaRPr lang="en-GB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96752"/>
            <a:ext cx="6590862" cy="5350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0406"/>
            <a:ext cx="1157048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7988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142875"/>
            <a:ext cx="8439150" cy="657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6365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8" y="195263"/>
            <a:ext cx="8505825" cy="646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6009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147638"/>
            <a:ext cx="9001125" cy="656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5798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3" y="76200"/>
            <a:ext cx="8982075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142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962672" cy="1143000"/>
          </a:xfrm>
        </p:spPr>
        <p:txBody>
          <a:bodyPr/>
          <a:lstStyle/>
          <a:p>
            <a:r>
              <a:rPr lang="en-GB" dirty="0" err="1" smtClean="0"/>
              <a:t>ibooks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Book creator</a:t>
            </a:r>
          </a:p>
          <a:p>
            <a:r>
              <a:rPr lang="en-GB" dirty="0" smtClean="0"/>
              <a:t>Sound and or Videos can be embedded</a:t>
            </a:r>
          </a:p>
          <a:p>
            <a:r>
              <a:rPr lang="en-GB" dirty="0" smtClean="0"/>
              <a:t>You tube videos can be transferred to your camera roll using an app called icab mobile</a:t>
            </a:r>
          </a:p>
          <a:p>
            <a:r>
              <a:rPr lang="en-GB" dirty="0" smtClean="0"/>
              <a:t>Books uploaded to and shared via file storage</a:t>
            </a:r>
          </a:p>
          <a:p>
            <a:r>
              <a:rPr lang="en-GB" dirty="0" smtClean="0"/>
              <a:t>Evernote Dropbox </a:t>
            </a:r>
            <a:endParaRPr lang="en-GB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797152"/>
            <a:ext cx="327660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548680"/>
            <a:ext cx="3410859" cy="978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430564"/>
            <a:ext cx="30861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469740"/>
            <a:ext cx="12001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5066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0" y="1340768"/>
            <a:ext cx="8932530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3887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/>
          </p:nvPr>
        </p:nvSpPr>
        <p:spPr>
          <a:xfrm>
            <a:off x="-107950" y="44450"/>
            <a:ext cx="8228013" cy="1143000"/>
          </a:xfrm>
        </p:spPr>
        <p:txBody>
          <a:bodyPr/>
          <a:lstStyle/>
          <a:p>
            <a:r>
              <a:rPr lang="en-US" altLang="en-US" dirty="0" smtClean="0">
                <a:solidFill>
                  <a:srgbClr val="FF0000"/>
                </a:solidFill>
                <a:latin typeface="Trebuchet MS" pitchFamily="34" charset="0"/>
                <a:ea typeface="Trebuchet MS" pitchFamily="34" charset="0"/>
                <a:cs typeface="Trebuchet MS" pitchFamily="34" charset="0"/>
                <a:sym typeface="Trebuchet MS" pitchFamily="34" charset="0"/>
              </a:rPr>
              <a:t>Impact A*-C </a:t>
            </a:r>
            <a:endParaRPr lang="en-US" altLang="en-US" dirty="0"/>
          </a:p>
        </p:txBody>
      </p:sp>
      <p:sp>
        <p:nvSpPr>
          <p:cNvPr id="14338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598613"/>
            <a:ext cx="8229600" cy="4527550"/>
          </a:xfrm>
        </p:spPr>
        <p:txBody>
          <a:bodyPr/>
          <a:lstStyle/>
          <a:p>
            <a:pPr marL="342900" indent="-342900" defTabSz="914400">
              <a:spcBef>
                <a:spcPts val="700"/>
              </a:spcBef>
              <a:buFont typeface="Arial" pitchFamily="34" charset="0"/>
              <a:buChar char="•"/>
            </a:pPr>
            <a:endParaRPr lang="en-US" altLang="en-US" sz="3200" dirty="0">
              <a:solidFill>
                <a:srgbClr val="FFFFFF"/>
              </a:solidFill>
              <a:latin typeface="Trebuchet MS" pitchFamily="34" charset="0"/>
              <a:ea typeface="Trebuchet MS" pitchFamily="34" charset="0"/>
              <a:cs typeface="Trebuchet MS" pitchFamily="34" charset="0"/>
              <a:sym typeface="Trebuchet MS" pitchFamily="34" charset="0"/>
            </a:endParaRPr>
          </a:p>
        </p:txBody>
      </p:sp>
      <p:pic>
        <p:nvPicPr>
          <p:cNvPr id="14339" name="Picture 3" descr="image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24744"/>
            <a:ext cx="6253163" cy="5411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893049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>
          <a:xfrm>
            <a:off x="323528" y="116632"/>
            <a:ext cx="8229600" cy="1143000"/>
          </a:xfrm>
        </p:spPr>
        <p:txBody>
          <a:bodyPr/>
          <a:lstStyle/>
          <a:p>
            <a:pPr algn="ctr" defTabSz="858838"/>
            <a:r>
              <a:rPr lang="en-US" altLang="en-US" sz="3600" dirty="0" smtClean="0">
                <a:solidFill>
                  <a:srgbClr val="FF0000"/>
                </a:solidFill>
                <a:latin typeface="Trebuchet MS" pitchFamily="34" charset="0"/>
                <a:ea typeface="Trebuchet MS" pitchFamily="34" charset="0"/>
                <a:cs typeface="Trebuchet MS" pitchFamily="34" charset="0"/>
                <a:sym typeface="Trebuchet MS" pitchFamily="34" charset="0"/>
              </a:rPr>
              <a:t>Impact : expected progress</a:t>
            </a:r>
            <a:endParaRPr lang="en-US" altLang="en-US" dirty="0">
              <a:solidFill>
                <a:srgbClr val="FF0000"/>
              </a:solidFill>
            </a:endParaRPr>
          </a:p>
        </p:txBody>
      </p:sp>
      <p:graphicFrame>
        <p:nvGraphicFramePr>
          <p:cNvPr id="15362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4129902"/>
              </p:ext>
            </p:extLst>
          </p:nvPr>
        </p:nvGraphicFramePr>
        <p:xfrm>
          <a:off x="323528" y="1484784"/>
          <a:ext cx="8234362" cy="2079625"/>
        </p:xfrm>
        <a:graphic>
          <a:graphicData uri="http://schemas.openxmlformats.org/drawingml/2006/table">
            <a:tbl>
              <a:tblPr/>
              <a:tblGrid>
                <a:gridCol w="1176337"/>
                <a:gridCol w="1176338"/>
                <a:gridCol w="1176337"/>
                <a:gridCol w="1176338"/>
                <a:gridCol w="1176337"/>
                <a:gridCol w="1176338"/>
                <a:gridCol w="1176337"/>
              </a:tblGrid>
              <a:tr h="415925">
                <a:tc>
                  <a:txBody>
                    <a:bodyPr/>
                    <a:lstStyle>
                      <a:lvl1pPr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1pPr>
                      <a:lvl2pPr marL="2286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2pPr>
                      <a:lvl3pPr marL="4572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3pPr>
                      <a:lvl4pPr marL="6858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4pPr>
                      <a:lvl5pPr marL="9144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5pPr>
                      <a:lvl6pPr marL="13716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6pPr>
                      <a:lvl7pPr marL="18288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7pPr>
                      <a:lvl8pPr marL="22860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8pPr>
                      <a:lvl9pPr marL="27432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  <a:sym typeface="Helvetica" charset="0"/>
                      </a:endParaRPr>
                    </a:p>
                  </a:txBody>
                  <a:tcPr marL="45719" marR="45719" marT="45719" marB="45719" horzOverflow="overflow">
                    <a:lnL cap="flat">
                      <a:noFill/>
                    </a:lnL>
                    <a:lnR cap="flat"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>
                      <a:lvl1pPr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1pPr>
                      <a:lvl2pPr marL="2286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2pPr>
                      <a:lvl3pPr marL="4572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3pPr>
                      <a:lvl4pPr marL="6858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4pPr>
                      <a:lvl5pPr marL="9144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5pPr>
                      <a:lvl6pPr marL="13716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6pPr>
                      <a:lvl7pPr marL="18288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7pPr>
                      <a:lvl8pPr marL="22860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8pPr>
                      <a:lvl9pPr marL="27432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  <a:sym typeface="Calibri" pitchFamily="34" charset="0"/>
                        </a:rPr>
                        <a:t>2011 FHS</a:t>
                      </a:r>
                      <a:endParaRPr kumimoji="0" lang="en-US" alt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  <a:sym typeface="Helvetica" charset="0"/>
                      </a:endParaRPr>
                    </a:p>
                  </a:txBody>
                  <a:tcPr marL="45719" marR="45719" marT="45719" marB="45719" horzOverflow="overflow">
                    <a:lnL cap="flat">
                      <a:noFill/>
                    </a:lnL>
                    <a:lnR cap="flat"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>
                      <a:lvl1pPr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1pPr>
                      <a:lvl2pPr marL="2286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2pPr>
                      <a:lvl3pPr marL="4572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3pPr>
                      <a:lvl4pPr marL="6858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4pPr>
                      <a:lvl5pPr marL="9144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5pPr>
                      <a:lvl6pPr marL="13716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6pPr>
                      <a:lvl7pPr marL="18288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7pPr>
                      <a:lvl8pPr marL="22860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8pPr>
                      <a:lvl9pPr marL="27432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  <a:sym typeface="Calibri" pitchFamily="34" charset="0"/>
                        </a:rPr>
                        <a:t>2011 NAT</a:t>
                      </a:r>
                      <a:endParaRPr kumimoji="0" lang="en-US" alt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  <a:sym typeface="Helvetica" charset="0"/>
                      </a:endParaRPr>
                    </a:p>
                  </a:txBody>
                  <a:tcPr marL="45719" marR="45719" marT="45719" marB="45719" horzOverflow="overflow">
                    <a:lnL cap="flat">
                      <a:noFill/>
                    </a:lnL>
                    <a:lnR cap="flat"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>
                      <a:lvl1pPr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1pPr>
                      <a:lvl2pPr marL="2286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2pPr>
                      <a:lvl3pPr marL="4572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3pPr>
                      <a:lvl4pPr marL="6858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4pPr>
                      <a:lvl5pPr marL="9144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5pPr>
                      <a:lvl6pPr marL="13716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6pPr>
                      <a:lvl7pPr marL="18288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7pPr>
                      <a:lvl8pPr marL="22860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8pPr>
                      <a:lvl9pPr marL="27432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  <a:sym typeface="Calibri" pitchFamily="34" charset="0"/>
                        </a:rPr>
                        <a:t>2012 FHS</a:t>
                      </a:r>
                      <a:endParaRPr kumimoji="0" lang="en-US" alt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  <a:sym typeface="Helvetica" charset="0"/>
                      </a:endParaRPr>
                    </a:p>
                  </a:txBody>
                  <a:tcPr marL="45719" marR="45719" marT="45719" marB="45719" horzOverflow="overflow">
                    <a:lnL cap="flat">
                      <a:noFill/>
                    </a:lnL>
                    <a:lnR cap="flat"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>
                      <a:lvl1pPr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1pPr>
                      <a:lvl2pPr marL="2286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2pPr>
                      <a:lvl3pPr marL="4572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3pPr>
                      <a:lvl4pPr marL="6858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4pPr>
                      <a:lvl5pPr marL="9144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5pPr>
                      <a:lvl6pPr marL="13716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6pPr>
                      <a:lvl7pPr marL="18288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7pPr>
                      <a:lvl8pPr marL="22860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8pPr>
                      <a:lvl9pPr marL="27432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  <a:sym typeface="Calibri" pitchFamily="34" charset="0"/>
                        </a:rPr>
                        <a:t>2012 NAT</a:t>
                      </a:r>
                      <a:endParaRPr kumimoji="0" lang="en-US" alt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  <a:sym typeface="Helvetica" charset="0"/>
                      </a:endParaRPr>
                    </a:p>
                  </a:txBody>
                  <a:tcPr marL="45719" marR="45719" marT="45719" marB="45719" horzOverflow="overflow">
                    <a:lnL cap="flat">
                      <a:noFill/>
                    </a:lnL>
                    <a:lnR cap="flat"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>
                      <a:lvl1pPr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1pPr>
                      <a:lvl2pPr marL="2286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2pPr>
                      <a:lvl3pPr marL="4572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3pPr>
                      <a:lvl4pPr marL="6858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4pPr>
                      <a:lvl5pPr marL="9144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5pPr>
                      <a:lvl6pPr marL="13716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6pPr>
                      <a:lvl7pPr marL="18288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7pPr>
                      <a:lvl8pPr marL="22860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8pPr>
                      <a:lvl9pPr marL="27432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  <a:sym typeface="Calibri" pitchFamily="34" charset="0"/>
                        </a:rPr>
                        <a:t>2013 FHS</a:t>
                      </a:r>
                      <a:endParaRPr kumimoji="0" lang="en-US" alt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  <a:sym typeface="Helvetica" charset="0"/>
                      </a:endParaRPr>
                    </a:p>
                  </a:txBody>
                  <a:tcPr marL="45719" marR="45719" marT="45719" marB="45719" horzOverflow="overflow">
                    <a:lnL cap="flat">
                      <a:noFill/>
                    </a:lnL>
                    <a:lnR cap="flat"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>
                      <a:lvl1pPr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1pPr>
                      <a:lvl2pPr marL="2286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2pPr>
                      <a:lvl3pPr marL="4572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3pPr>
                      <a:lvl4pPr marL="6858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4pPr>
                      <a:lvl5pPr marL="9144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5pPr>
                      <a:lvl6pPr marL="13716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6pPr>
                      <a:lvl7pPr marL="18288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7pPr>
                      <a:lvl8pPr marL="22860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8pPr>
                      <a:lvl9pPr marL="27432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  <a:sym typeface="Calibri" pitchFamily="34" charset="0"/>
                        </a:rPr>
                        <a:t>2013 Nat</a:t>
                      </a:r>
                      <a:endParaRPr kumimoji="0" lang="en-US" alt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  <a:sym typeface="Helvetica" charset="0"/>
                      </a:endParaRPr>
                    </a:p>
                  </a:txBody>
                  <a:tcPr marL="45719" marR="45719" marT="45719" marB="45719" horzOverflow="overflow">
                    <a:lnL cap="flat">
                      <a:noFill/>
                    </a:lnL>
                    <a:lnR cap="flat"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7E7"/>
                    </a:solidFill>
                  </a:tcPr>
                </a:tc>
              </a:tr>
              <a:tr h="415925">
                <a:tc>
                  <a:txBody>
                    <a:bodyPr/>
                    <a:lstStyle>
                      <a:lvl1pPr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1pPr>
                      <a:lvl2pPr marL="2286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2pPr>
                      <a:lvl3pPr marL="4572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3pPr>
                      <a:lvl4pPr marL="6858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4pPr>
                      <a:lvl5pPr marL="9144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5pPr>
                      <a:lvl6pPr marL="13716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6pPr>
                      <a:lvl7pPr marL="18288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7pPr>
                      <a:lvl8pPr marL="22860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8pPr>
                      <a:lvl9pPr marL="27432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  <a:sym typeface="Calibri" pitchFamily="34" charset="0"/>
                        </a:rPr>
                        <a:t>Low </a:t>
                      </a:r>
                      <a:endParaRPr kumimoji="0" lang="en-US" alt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  <a:sym typeface="Helvetica" charset="0"/>
                      </a:endParaRPr>
                    </a:p>
                  </a:txBody>
                  <a:tcPr marL="45719" marR="45719" marT="45719" marB="45719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>
                      <a:lvl1pPr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1pPr>
                      <a:lvl2pPr marL="2286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2pPr>
                      <a:lvl3pPr marL="4572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3pPr>
                      <a:lvl4pPr marL="6858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4pPr>
                      <a:lvl5pPr marL="9144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5pPr>
                      <a:lvl6pPr marL="13716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6pPr>
                      <a:lvl7pPr marL="18288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7pPr>
                      <a:lvl8pPr marL="22860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8pPr>
                      <a:lvl9pPr marL="27432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  <a:sym typeface="Calibri" pitchFamily="34" charset="0"/>
                        </a:rPr>
                        <a:t>71</a:t>
                      </a:r>
                      <a:endParaRPr kumimoji="0" lang="en-US" alt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  <a:sym typeface="Helvetica" charset="0"/>
                      </a:endParaRPr>
                    </a:p>
                  </a:txBody>
                  <a:tcPr marL="45719" marR="45719" marT="45719" marB="45719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>
                      <a:lvl1pPr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1pPr>
                      <a:lvl2pPr marL="2286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2pPr>
                      <a:lvl3pPr marL="4572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3pPr>
                      <a:lvl4pPr marL="6858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4pPr>
                      <a:lvl5pPr marL="9144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5pPr>
                      <a:lvl6pPr marL="13716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6pPr>
                      <a:lvl7pPr marL="18288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7pPr>
                      <a:lvl8pPr marL="22860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8pPr>
                      <a:lvl9pPr marL="27432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  <a:sym typeface="Calibri" pitchFamily="34" charset="0"/>
                        </a:rPr>
                        <a:t>39</a:t>
                      </a:r>
                      <a:endParaRPr kumimoji="0" lang="en-US" alt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  <a:sym typeface="Helvetica" charset="0"/>
                      </a:endParaRPr>
                    </a:p>
                  </a:txBody>
                  <a:tcPr marL="45719" marR="45719" marT="45719" marB="45719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>
                      <a:lvl1pPr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1pPr>
                      <a:lvl2pPr marL="2286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2pPr>
                      <a:lvl3pPr marL="4572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3pPr>
                      <a:lvl4pPr marL="6858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4pPr>
                      <a:lvl5pPr marL="9144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5pPr>
                      <a:lvl6pPr marL="13716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6pPr>
                      <a:lvl7pPr marL="18288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7pPr>
                      <a:lvl8pPr marL="22860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8pPr>
                      <a:lvl9pPr marL="27432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  <a:sym typeface="Calibri" pitchFamily="34" charset="0"/>
                        </a:rPr>
                        <a:t>70</a:t>
                      </a:r>
                      <a:endParaRPr kumimoji="0" lang="en-US" alt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  <a:sym typeface="Helvetica" charset="0"/>
                      </a:endParaRPr>
                    </a:p>
                  </a:txBody>
                  <a:tcPr marL="45719" marR="45719" marT="45719" marB="45719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>
                      <a:lvl1pPr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1pPr>
                      <a:lvl2pPr marL="2286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2pPr>
                      <a:lvl3pPr marL="4572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3pPr>
                      <a:lvl4pPr marL="6858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4pPr>
                      <a:lvl5pPr marL="9144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5pPr>
                      <a:lvl6pPr marL="13716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6pPr>
                      <a:lvl7pPr marL="18288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7pPr>
                      <a:lvl8pPr marL="22860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8pPr>
                      <a:lvl9pPr marL="27432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  <a:sym typeface="Calibri" pitchFamily="34" charset="0"/>
                        </a:rPr>
                        <a:t>44</a:t>
                      </a:r>
                      <a:endParaRPr kumimoji="0" lang="en-US" alt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  <a:sym typeface="Helvetica" charset="0"/>
                      </a:endParaRPr>
                    </a:p>
                  </a:txBody>
                  <a:tcPr marL="45719" marR="45719" marT="45719" marB="45719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>
                      <a:lvl1pPr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1pPr>
                      <a:lvl2pPr marL="2286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2pPr>
                      <a:lvl3pPr marL="4572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3pPr>
                      <a:lvl4pPr marL="6858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4pPr>
                      <a:lvl5pPr marL="9144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5pPr>
                      <a:lvl6pPr marL="13716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6pPr>
                      <a:lvl7pPr marL="18288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7pPr>
                      <a:lvl8pPr marL="22860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8pPr>
                      <a:lvl9pPr marL="27432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  <a:sym typeface="Calibri" pitchFamily="34" charset="0"/>
                        </a:rPr>
                        <a:t>83</a:t>
                      </a:r>
                      <a:endParaRPr kumimoji="0" lang="en-US" alt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  <a:sym typeface="Helvetica" charset="0"/>
                      </a:endParaRPr>
                    </a:p>
                  </a:txBody>
                  <a:tcPr marL="45719" marR="45719" marT="45719" marB="45719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>
                      <a:lvl1pPr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1pPr>
                      <a:lvl2pPr marL="2286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2pPr>
                      <a:lvl3pPr marL="4572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3pPr>
                      <a:lvl4pPr marL="6858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4pPr>
                      <a:lvl5pPr marL="9144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5pPr>
                      <a:lvl6pPr marL="13716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6pPr>
                      <a:lvl7pPr marL="18288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7pPr>
                      <a:lvl8pPr marL="22860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8pPr>
                      <a:lvl9pPr marL="27432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  <a:sym typeface="Calibri" pitchFamily="34" charset="0"/>
                        </a:rPr>
                        <a:t>44</a:t>
                      </a:r>
                      <a:endParaRPr kumimoji="0" lang="en-US" alt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  <a:sym typeface="Helvetica" charset="0"/>
                      </a:endParaRPr>
                    </a:p>
                  </a:txBody>
                  <a:tcPr marL="45719" marR="45719" marT="45719" marB="45719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CF4"/>
                    </a:solidFill>
                  </a:tcPr>
                </a:tc>
              </a:tr>
              <a:tr h="415925">
                <a:tc>
                  <a:txBody>
                    <a:bodyPr/>
                    <a:lstStyle>
                      <a:lvl1pPr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1pPr>
                      <a:lvl2pPr marL="2286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2pPr>
                      <a:lvl3pPr marL="4572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3pPr>
                      <a:lvl4pPr marL="6858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4pPr>
                      <a:lvl5pPr marL="9144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5pPr>
                      <a:lvl6pPr marL="13716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6pPr>
                      <a:lvl7pPr marL="18288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7pPr>
                      <a:lvl8pPr marL="22860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8pPr>
                      <a:lvl9pPr marL="27432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  <a:sym typeface="Calibri" pitchFamily="34" charset="0"/>
                        </a:rPr>
                        <a:t>Middle</a:t>
                      </a:r>
                      <a:endParaRPr kumimoji="0" lang="en-US" alt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  <a:sym typeface="Helvetica" charset="0"/>
                      </a:endParaRPr>
                    </a:p>
                  </a:txBody>
                  <a:tcPr marL="45719" marR="45719" marT="45719" marB="45719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>
                      <a:lvl1pPr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1pPr>
                      <a:lvl2pPr marL="2286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2pPr>
                      <a:lvl3pPr marL="4572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3pPr>
                      <a:lvl4pPr marL="6858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4pPr>
                      <a:lvl5pPr marL="9144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5pPr>
                      <a:lvl6pPr marL="13716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6pPr>
                      <a:lvl7pPr marL="18288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7pPr>
                      <a:lvl8pPr marL="22860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8pPr>
                      <a:lvl9pPr marL="27432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  <a:sym typeface="Calibri" pitchFamily="34" charset="0"/>
                        </a:rPr>
                        <a:t>84</a:t>
                      </a:r>
                      <a:endParaRPr kumimoji="0" lang="en-US" alt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  <a:sym typeface="Helvetica" charset="0"/>
                      </a:endParaRPr>
                    </a:p>
                  </a:txBody>
                  <a:tcPr marL="45719" marR="45719" marT="45719" marB="45719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>
                      <a:lvl1pPr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1pPr>
                      <a:lvl2pPr marL="2286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2pPr>
                      <a:lvl3pPr marL="4572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3pPr>
                      <a:lvl4pPr marL="6858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4pPr>
                      <a:lvl5pPr marL="9144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5pPr>
                      <a:lvl6pPr marL="13716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6pPr>
                      <a:lvl7pPr marL="18288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7pPr>
                      <a:lvl8pPr marL="22860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8pPr>
                      <a:lvl9pPr marL="27432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  <a:sym typeface="Calibri" pitchFamily="34" charset="0"/>
                        </a:rPr>
                        <a:t>68</a:t>
                      </a:r>
                      <a:endParaRPr kumimoji="0" lang="en-US" alt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  <a:sym typeface="Helvetica" charset="0"/>
                      </a:endParaRPr>
                    </a:p>
                  </a:txBody>
                  <a:tcPr marL="45719" marR="45719" marT="45719" marB="45719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>
                      <a:lvl1pPr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1pPr>
                      <a:lvl2pPr marL="2286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2pPr>
                      <a:lvl3pPr marL="4572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3pPr>
                      <a:lvl4pPr marL="6858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4pPr>
                      <a:lvl5pPr marL="9144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5pPr>
                      <a:lvl6pPr marL="13716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6pPr>
                      <a:lvl7pPr marL="18288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7pPr>
                      <a:lvl8pPr marL="22860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8pPr>
                      <a:lvl9pPr marL="27432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  <a:sym typeface="Calibri" pitchFamily="34" charset="0"/>
                        </a:rPr>
                        <a:t>88</a:t>
                      </a:r>
                      <a:endParaRPr kumimoji="0" lang="en-US" alt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  <a:sym typeface="Helvetica" charset="0"/>
                      </a:endParaRPr>
                    </a:p>
                  </a:txBody>
                  <a:tcPr marL="45719" marR="45719" marT="45719" marB="45719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>
                      <a:lvl1pPr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1pPr>
                      <a:lvl2pPr marL="2286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2pPr>
                      <a:lvl3pPr marL="4572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3pPr>
                      <a:lvl4pPr marL="6858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4pPr>
                      <a:lvl5pPr marL="9144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5pPr>
                      <a:lvl6pPr marL="13716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6pPr>
                      <a:lvl7pPr marL="18288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7pPr>
                      <a:lvl8pPr marL="22860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8pPr>
                      <a:lvl9pPr marL="27432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  <a:sym typeface="Calibri" pitchFamily="34" charset="0"/>
                        </a:rPr>
                        <a:t>74</a:t>
                      </a:r>
                      <a:endParaRPr kumimoji="0" lang="en-US" alt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  <a:sym typeface="Helvetica" charset="0"/>
                      </a:endParaRPr>
                    </a:p>
                  </a:txBody>
                  <a:tcPr marL="45719" marR="45719" marT="45719" marB="45719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>
                      <a:lvl1pPr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1pPr>
                      <a:lvl2pPr marL="2286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2pPr>
                      <a:lvl3pPr marL="4572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3pPr>
                      <a:lvl4pPr marL="6858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4pPr>
                      <a:lvl5pPr marL="9144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5pPr>
                      <a:lvl6pPr marL="13716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6pPr>
                      <a:lvl7pPr marL="18288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7pPr>
                      <a:lvl8pPr marL="22860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8pPr>
                      <a:lvl9pPr marL="27432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  <a:sym typeface="Calibri" pitchFamily="34" charset="0"/>
                        </a:rPr>
                        <a:t>88</a:t>
                      </a:r>
                      <a:endParaRPr kumimoji="0" lang="en-US" alt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  <a:sym typeface="Helvetica" charset="0"/>
                      </a:endParaRPr>
                    </a:p>
                  </a:txBody>
                  <a:tcPr marL="45719" marR="45719" marT="45719" marB="45719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>
                      <a:lvl1pPr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1pPr>
                      <a:lvl2pPr marL="2286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2pPr>
                      <a:lvl3pPr marL="4572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3pPr>
                      <a:lvl4pPr marL="6858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4pPr>
                      <a:lvl5pPr marL="9144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5pPr>
                      <a:lvl6pPr marL="13716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6pPr>
                      <a:lvl7pPr marL="18288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7pPr>
                      <a:lvl8pPr marL="22860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8pPr>
                      <a:lvl9pPr marL="27432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  <a:sym typeface="Calibri" pitchFamily="34" charset="0"/>
                        </a:rPr>
                        <a:t>77</a:t>
                      </a:r>
                      <a:endParaRPr kumimoji="0" lang="en-US" alt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  <a:sym typeface="Helvetica" charset="0"/>
                      </a:endParaRPr>
                    </a:p>
                  </a:txBody>
                  <a:tcPr marL="45719" marR="45719" marT="45719" marB="45719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7E7"/>
                    </a:solidFill>
                  </a:tcPr>
                </a:tc>
              </a:tr>
              <a:tr h="415925">
                <a:tc>
                  <a:txBody>
                    <a:bodyPr/>
                    <a:lstStyle>
                      <a:lvl1pPr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1pPr>
                      <a:lvl2pPr marL="2286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2pPr>
                      <a:lvl3pPr marL="4572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3pPr>
                      <a:lvl4pPr marL="6858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4pPr>
                      <a:lvl5pPr marL="9144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5pPr>
                      <a:lvl6pPr marL="13716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6pPr>
                      <a:lvl7pPr marL="18288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7pPr>
                      <a:lvl8pPr marL="22860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8pPr>
                      <a:lvl9pPr marL="27432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  <a:sym typeface="Calibri" pitchFamily="34" charset="0"/>
                        </a:rPr>
                        <a:t>High</a:t>
                      </a:r>
                      <a:endParaRPr kumimoji="0" lang="en-US" alt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  <a:sym typeface="Helvetica" charset="0"/>
                      </a:endParaRPr>
                    </a:p>
                  </a:txBody>
                  <a:tcPr marL="45719" marR="45719" marT="45719" marB="45719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>
                      <a:lvl1pPr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1pPr>
                      <a:lvl2pPr marL="2286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2pPr>
                      <a:lvl3pPr marL="4572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3pPr>
                      <a:lvl4pPr marL="6858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4pPr>
                      <a:lvl5pPr marL="9144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5pPr>
                      <a:lvl6pPr marL="13716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6pPr>
                      <a:lvl7pPr marL="18288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7pPr>
                      <a:lvl8pPr marL="22860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8pPr>
                      <a:lvl9pPr marL="27432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  <a:sym typeface="Calibri" pitchFamily="34" charset="0"/>
                        </a:rPr>
                        <a:t>81</a:t>
                      </a:r>
                      <a:endParaRPr kumimoji="0" lang="en-US" alt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  <a:sym typeface="Helvetica" charset="0"/>
                      </a:endParaRPr>
                    </a:p>
                  </a:txBody>
                  <a:tcPr marL="45719" marR="45719" marT="45719" marB="45719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>
                      <a:lvl1pPr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1pPr>
                      <a:lvl2pPr marL="2286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2pPr>
                      <a:lvl3pPr marL="4572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3pPr>
                      <a:lvl4pPr marL="6858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4pPr>
                      <a:lvl5pPr marL="9144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5pPr>
                      <a:lvl6pPr marL="13716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6pPr>
                      <a:lvl7pPr marL="18288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7pPr>
                      <a:lvl8pPr marL="22860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8pPr>
                      <a:lvl9pPr marL="27432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  <a:sym typeface="Calibri" pitchFamily="34" charset="0"/>
                        </a:rPr>
                        <a:t>79</a:t>
                      </a:r>
                      <a:endParaRPr kumimoji="0" lang="en-US" alt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  <a:sym typeface="Helvetica" charset="0"/>
                      </a:endParaRPr>
                    </a:p>
                  </a:txBody>
                  <a:tcPr marL="45719" marR="45719" marT="45719" marB="45719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>
                      <a:lvl1pPr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1pPr>
                      <a:lvl2pPr marL="2286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2pPr>
                      <a:lvl3pPr marL="4572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3pPr>
                      <a:lvl4pPr marL="6858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4pPr>
                      <a:lvl5pPr marL="9144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5pPr>
                      <a:lvl6pPr marL="13716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6pPr>
                      <a:lvl7pPr marL="18288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7pPr>
                      <a:lvl8pPr marL="22860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8pPr>
                      <a:lvl9pPr marL="27432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  <a:sym typeface="Calibri" pitchFamily="34" charset="0"/>
                        </a:rPr>
                        <a:t>86</a:t>
                      </a:r>
                      <a:endParaRPr kumimoji="0" lang="en-US" alt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  <a:sym typeface="Helvetica" charset="0"/>
                      </a:endParaRPr>
                    </a:p>
                  </a:txBody>
                  <a:tcPr marL="45719" marR="45719" marT="45719" marB="45719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>
                      <a:lvl1pPr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1pPr>
                      <a:lvl2pPr marL="2286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2pPr>
                      <a:lvl3pPr marL="4572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3pPr>
                      <a:lvl4pPr marL="6858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4pPr>
                      <a:lvl5pPr marL="9144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5pPr>
                      <a:lvl6pPr marL="13716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6pPr>
                      <a:lvl7pPr marL="18288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7pPr>
                      <a:lvl8pPr marL="22860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8pPr>
                      <a:lvl9pPr marL="27432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  <a:sym typeface="Calibri" pitchFamily="34" charset="0"/>
                        </a:rPr>
                        <a:t>79</a:t>
                      </a:r>
                      <a:endParaRPr kumimoji="0" lang="en-US" alt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  <a:sym typeface="Helvetica" charset="0"/>
                      </a:endParaRPr>
                    </a:p>
                  </a:txBody>
                  <a:tcPr marL="45719" marR="45719" marT="45719" marB="45719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>
                      <a:lvl1pPr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1pPr>
                      <a:lvl2pPr marL="2286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2pPr>
                      <a:lvl3pPr marL="4572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3pPr>
                      <a:lvl4pPr marL="6858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4pPr>
                      <a:lvl5pPr marL="9144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5pPr>
                      <a:lvl6pPr marL="13716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6pPr>
                      <a:lvl7pPr marL="18288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7pPr>
                      <a:lvl8pPr marL="22860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8pPr>
                      <a:lvl9pPr marL="27432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  <a:sym typeface="Calibri" pitchFamily="34" charset="0"/>
                        </a:rPr>
                        <a:t>89</a:t>
                      </a:r>
                      <a:endParaRPr kumimoji="0" lang="en-US" alt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  <a:sym typeface="Helvetica" charset="0"/>
                      </a:endParaRPr>
                    </a:p>
                  </a:txBody>
                  <a:tcPr marL="45719" marR="45719" marT="45719" marB="45719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>
                      <a:lvl1pPr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1pPr>
                      <a:lvl2pPr marL="2286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2pPr>
                      <a:lvl3pPr marL="4572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3pPr>
                      <a:lvl4pPr marL="6858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4pPr>
                      <a:lvl5pPr marL="9144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5pPr>
                      <a:lvl6pPr marL="13716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6pPr>
                      <a:lvl7pPr marL="18288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7pPr>
                      <a:lvl8pPr marL="22860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8pPr>
                      <a:lvl9pPr marL="27432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  <a:sym typeface="Calibri" pitchFamily="34" charset="0"/>
                        </a:rPr>
                        <a:t>81</a:t>
                      </a:r>
                      <a:endParaRPr kumimoji="0" lang="en-US" alt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  <a:sym typeface="Helvetica" charset="0"/>
                      </a:endParaRPr>
                    </a:p>
                  </a:txBody>
                  <a:tcPr marL="45719" marR="45719" marT="45719" marB="45719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CF4"/>
                    </a:solidFill>
                  </a:tcPr>
                </a:tc>
              </a:tr>
              <a:tr h="415925">
                <a:tc>
                  <a:txBody>
                    <a:bodyPr/>
                    <a:lstStyle>
                      <a:lvl1pPr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1pPr>
                      <a:lvl2pPr marL="2286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2pPr>
                      <a:lvl3pPr marL="4572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3pPr>
                      <a:lvl4pPr marL="6858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4pPr>
                      <a:lvl5pPr marL="9144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5pPr>
                      <a:lvl6pPr marL="13716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6pPr>
                      <a:lvl7pPr marL="18288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7pPr>
                      <a:lvl8pPr marL="22860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8pPr>
                      <a:lvl9pPr marL="27432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  <a:sym typeface="Calibri" pitchFamily="34" charset="0"/>
                        </a:rPr>
                        <a:t>All</a:t>
                      </a:r>
                      <a:endParaRPr kumimoji="0" lang="en-US" alt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  <a:sym typeface="Helvetica" charset="0"/>
                      </a:endParaRPr>
                    </a:p>
                  </a:txBody>
                  <a:tcPr marL="45719" marR="45719" marT="45719" marB="45719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>
                      <a:lvl1pPr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1pPr>
                      <a:lvl2pPr marL="2286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2pPr>
                      <a:lvl3pPr marL="4572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3pPr>
                      <a:lvl4pPr marL="6858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4pPr>
                      <a:lvl5pPr marL="9144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5pPr>
                      <a:lvl6pPr marL="13716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6pPr>
                      <a:lvl7pPr marL="18288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7pPr>
                      <a:lvl8pPr marL="22860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8pPr>
                      <a:lvl9pPr marL="27432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  <a:sym typeface="Calibri" pitchFamily="34" charset="0"/>
                        </a:rPr>
                        <a:t>78</a:t>
                      </a:r>
                      <a:endParaRPr kumimoji="0" lang="en-US" alt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  <a:sym typeface="Helvetica" charset="0"/>
                      </a:endParaRPr>
                    </a:p>
                  </a:txBody>
                  <a:tcPr marL="45719" marR="45719" marT="45719" marB="45719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>
                      <a:lvl1pPr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1pPr>
                      <a:lvl2pPr marL="2286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2pPr>
                      <a:lvl3pPr marL="4572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3pPr>
                      <a:lvl4pPr marL="6858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4pPr>
                      <a:lvl5pPr marL="9144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5pPr>
                      <a:lvl6pPr marL="13716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6pPr>
                      <a:lvl7pPr marL="18288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7pPr>
                      <a:lvl8pPr marL="22860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8pPr>
                      <a:lvl9pPr marL="27432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  <a:sym typeface="Calibri" pitchFamily="34" charset="0"/>
                        </a:rPr>
                        <a:t>64</a:t>
                      </a:r>
                      <a:endParaRPr kumimoji="0" lang="en-US" alt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  <a:sym typeface="Helvetica" charset="0"/>
                      </a:endParaRPr>
                    </a:p>
                  </a:txBody>
                  <a:tcPr marL="45719" marR="45719" marT="45719" marB="45719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>
                      <a:lvl1pPr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1pPr>
                      <a:lvl2pPr marL="2286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2pPr>
                      <a:lvl3pPr marL="4572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3pPr>
                      <a:lvl4pPr marL="6858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4pPr>
                      <a:lvl5pPr marL="9144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5pPr>
                      <a:lvl6pPr marL="13716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6pPr>
                      <a:lvl7pPr marL="18288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7pPr>
                      <a:lvl8pPr marL="22860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8pPr>
                      <a:lvl9pPr marL="27432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  <a:sym typeface="Calibri" pitchFamily="34" charset="0"/>
                        </a:rPr>
                        <a:t>84</a:t>
                      </a:r>
                      <a:endParaRPr kumimoji="0" lang="en-US" alt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  <a:sym typeface="Helvetica" charset="0"/>
                      </a:endParaRPr>
                    </a:p>
                  </a:txBody>
                  <a:tcPr marL="45719" marR="45719" marT="45719" marB="45719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>
                      <a:lvl1pPr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1pPr>
                      <a:lvl2pPr marL="2286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2pPr>
                      <a:lvl3pPr marL="4572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3pPr>
                      <a:lvl4pPr marL="6858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4pPr>
                      <a:lvl5pPr marL="9144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5pPr>
                      <a:lvl6pPr marL="13716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6pPr>
                      <a:lvl7pPr marL="18288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7pPr>
                      <a:lvl8pPr marL="22860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8pPr>
                      <a:lvl9pPr marL="27432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  <a:sym typeface="Calibri" pitchFamily="34" charset="0"/>
                        </a:rPr>
                        <a:t>68</a:t>
                      </a:r>
                      <a:endParaRPr kumimoji="0" lang="en-US" alt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  <a:sym typeface="Helvetica" charset="0"/>
                      </a:endParaRPr>
                    </a:p>
                  </a:txBody>
                  <a:tcPr marL="45719" marR="45719" marT="45719" marB="45719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>
                      <a:lvl1pPr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1pPr>
                      <a:lvl2pPr marL="2286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2pPr>
                      <a:lvl3pPr marL="4572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3pPr>
                      <a:lvl4pPr marL="6858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4pPr>
                      <a:lvl5pPr marL="9144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5pPr>
                      <a:lvl6pPr marL="13716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6pPr>
                      <a:lvl7pPr marL="18288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7pPr>
                      <a:lvl8pPr marL="22860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8pPr>
                      <a:lvl9pPr marL="27432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  <a:sym typeface="Calibri" pitchFamily="34" charset="0"/>
                        </a:rPr>
                        <a:t>86</a:t>
                      </a:r>
                      <a:endParaRPr kumimoji="0" lang="en-US" alt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  <a:sym typeface="Helvetica" charset="0"/>
                      </a:endParaRPr>
                    </a:p>
                  </a:txBody>
                  <a:tcPr marL="45719" marR="45719" marT="45719" marB="45719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>
                      <a:lvl1pPr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1pPr>
                      <a:lvl2pPr marL="2286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2pPr>
                      <a:lvl3pPr marL="4572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3pPr>
                      <a:lvl4pPr marL="6858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4pPr>
                      <a:lvl5pPr marL="9144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5pPr>
                      <a:lvl6pPr marL="13716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6pPr>
                      <a:lvl7pPr marL="18288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7pPr>
                      <a:lvl8pPr marL="22860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8pPr>
                      <a:lvl9pPr marL="27432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  <a:sym typeface="Calibri" pitchFamily="34" charset="0"/>
                        </a:rPr>
                        <a:t>70</a:t>
                      </a:r>
                      <a:endParaRPr kumimoji="0" lang="en-US" alt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  <a:sym typeface="Helvetica" charset="0"/>
                      </a:endParaRPr>
                    </a:p>
                  </a:txBody>
                  <a:tcPr marL="45719" marR="45719" marT="45719" marB="45719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7E7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917351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defTabSz="904875"/>
            <a:r>
              <a:rPr lang="en-US" altLang="en-US" sz="3100" i="1" dirty="0" smtClean="0">
                <a:solidFill>
                  <a:srgbClr val="FF0000"/>
                </a:solidFill>
                <a:latin typeface="Trebuchet MS" pitchFamily="34" charset="0"/>
                <a:ea typeface="Trebuchet MS" pitchFamily="34" charset="0"/>
                <a:cs typeface="Trebuchet MS" pitchFamily="34" charset="0"/>
                <a:sym typeface="Trebuchet MS" pitchFamily="34" charset="0"/>
              </a:rPr>
              <a:t>Lower ability </a:t>
            </a:r>
            <a:r>
              <a:rPr lang="en-US" altLang="en-US" sz="3100" i="1" dirty="0" smtClean="0">
                <a:solidFill>
                  <a:srgbClr val="FF0000"/>
                </a:solidFill>
                <a:latin typeface="Trebuchet MS" pitchFamily="34" charset="0"/>
                <a:ea typeface="Trebuchet MS" pitchFamily="34" charset="0"/>
                <a:cs typeface="Trebuchet MS" pitchFamily="34" charset="0"/>
                <a:sym typeface="Trebuchet MS" pitchFamily="34" charset="0"/>
              </a:rPr>
              <a:t>students</a:t>
            </a:r>
            <a:r>
              <a:rPr lang="en-US" altLang="en-US" sz="3100" i="1" dirty="0" smtClean="0">
                <a:solidFill>
                  <a:srgbClr val="FF0000"/>
                </a:solidFill>
                <a:latin typeface="Trebuchet MS" pitchFamily="34" charset="0"/>
                <a:ea typeface="Trebuchet MS" pitchFamily="34" charset="0"/>
                <a:cs typeface="Trebuchet MS" pitchFamily="34" charset="0"/>
                <a:sym typeface="Trebuchet MS" pitchFamily="34" charset="0"/>
              </a:rPr>
              <a:t> </a:t>
            </a:r>
            <a:r>
              <a:rPr lang="en-US" altLang="en-US" sz="3100" i="1" dirty="0" smtClean="0">
                <a:solidFill>
                  <a:srgbClr val="FF0000"/>
                </a:solidFill>
                <a:latin typeface="Trebuchet MS" pitchFamily="34" charset="0"/>
                <a:ea typeface="Trebuchet MS" pitchFamily="34" charset="0"/>
                <a:cs typeface="Trebuchet MS" pitchFamily="34" charset="0"/>
                <a:sym typeface="Trebuchet MS" pitchFamily="34" charset="0"/>
              </a:rPr>
              <a:t>on average are 1.25 grades ahead of expectation</a:t>
            </a:r>
            <a:endParaRPr lang="en-US" altLang="en-US" dirty="0"/>
          </a:p>
        </p:txBody>
      </p:sp>
      <p:graphicFrame>
        <p:nvGraphicFramePr>
          <p:cNvPr id="16386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5023872"/>
              </p:ext>
            </p:extLst>
          </p:nvPr>
        </p:nvGraphicFramePr>
        <p:xfrm>
          <a:off x="468313" y="1916113"/>
          <a:ext cx="8229600" cy="2600325"/>
        </p:xfrm>
        <a:graphic>
          <a:graphicData uri="http://schemas.openxmlformats.org/drawingml/2006/table">
            <a:tbl>
              <a:tblPr/>
              <a:tblGrid>
                <a:gridCol w="2057400"/>
                <a:gridCol w="2057400"/>
                <a:gridCol w="2221135"/>
                <a:gridCol w="1893665"/>
              </a:tblGrid>
              <a:tr h="371475">
                <a:tc>
                  <a:txBody>
                    <a:bodyPr/>
                    <a:lstStyle>
                      <a:lvl1pPr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1pPr>
                      <a:lvl2pPr marL="2286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2pPr>
                      <a:lvl3pPr marL="4572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3pPr>
                      <a:lvl4pPr marL="6858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4pPr>
                      <a:lvl5pPr marL="9144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5pPr>
                      <a:lvl6pPr marL="13716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6pPr>
                      <a:lvl7pPr marL="18288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7pPr>
                      <a:lvl8pPr marL="22860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8pPr>
                      <a:lvl9pPr marL="27432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  <a:sym typeface="Helvetica" charset="0"/>
                      </a:endParaRPr>
                    </a:p>
                  </a:txBody>
                  <a:tcPr marL="45719" marR="45719" marT="45719" marB="45719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1pPr>
                      <a:lvl2pPr marL="2286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2pPr>
                      <a:lvl3pPr marL="4572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3pPr>
                      <a:lvl4pPr marL="6858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4pPr>
                      <a:lvl5pPr marL="9144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5pPr>
                      <a:lvl6pPr marL="13716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6pPr>
                      <a:lvl7pPr marL="18288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7pPr>
                      <a:lvl8pPr marL="22860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8pPr>
                      <a:lvl9pPr marL="27432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 Bold" charset="0"/>
                          <a:ea typeface="Trebuchet MS Bold" charset="0"/>
                          <a:cs typeface="Trebuchet MS Bold" charset="0"/>
                          <a:sym typeface="Trebuchet MS Bold" charset="0"/>
                        </a:rPr>
                        <a:t>FHS </a:t>
                      </a:r>
                      <a:r>
                        <a:rPr kumimoji="0" lang="en-US" alt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 Bold" charset="0"/>
                          <a:ea typeface="Trebuchet MS Bold" charset="0"/>
                          <a:cs typeface="Trebuchet MS Bold" charset="0"/>
                          <a:sym typeface="Trebuchet MS Bold" charset="0"/>
                        </a:rPr>
                        <a:t>Maths</a:t>
                      </a: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 Bold" charset="0"/>
                          <a:ea typeface="Trebuchet MS Bold" charset="0"/>
                          <a:cs typeface="Trebuchet MS Bold" charset="0"/>
                          <a:sym typeface="Trebuchet MS Bold" charset="0"/>
                        </a:rPr>
                        <a:t> </a:t>
                      </a: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 Bold" charset="0"/>
                          <a:ea typeface="Trebuchet MS Bold" charset="0"/>
                          <a:cs typeface="Trebuchet MS Bold" charset="0"/>
                          <a:sym typeface="Trebuchet MS Bold" charset="0"/>
                        </a:rPr>
                        <a:t>VA </a:t>
                      </a:r>
                      <a:endParaRPr kumimoji="0" lang="en-US" alt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  <a:sym typeface="Helvetica" charset="0"/>
                      </a:endParaRPr>
                    </a:p>
                  </a:txBody>
                  <a:tcPr marL="45719" marR="45719" marT="45719" marB="45719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1pPr>
                      <a:lvl2pPr marL="2286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2pPr>
                      <a:lvl3pPr marL="4572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3pPr>
                      <a:lvl4pPr marL="6858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4pPr>
                      <a:lvl5pPr marL="9144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5pPr>
                      <a:lvl6pPr marL="13716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6pPr>
                      <a:lvl7pPr marL="18288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7pPr>
                      <a:lvl8pPr marL="22860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8pPr>
                      <a:lvl9pPr marL="27432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 Bold" charset="0"/>
                          <a:ea typeface="Trebuchet MS Bold" charset="0"/>
                          <a:cs typeface="Trebuchet MS Bold" charset="0"/>
                          <a:sym typeface="Trebuchet MS Bold" charset="0"/>
                        </a:rPr>
                        <a:t>National </a:t>
                      </a: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 Bold" charset="0"/>
                          <a:ea typeface="Trebuchet MS Bold" charset="0"/>
                          <a:cs typeface="Trebuchet MS Bold" charset="0"/>
                          <a:sym typeface="Trebuchet MS Bold" charset="0"/>
                        </a:rPr>
                        <a:t>MATHS VA </a:t>
                      </a:r>
                      <a:endParaRPr kumimoji="0" lang="en-US" alt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  <a:sym typeface="Helvetica" charset="0"/>
                      </a:endParaRPr>
                    </a:p>
                  </a:txBody>
                  <a:tcPr marL="45719" marR="45719" marT="45719" marB="45719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1pPr>
                      <a:lvl2pPr marL="2286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2pPr>
                      <a:lvl3pPr marL="4572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3pPr>
                      <a:lvl4pPr marL="6858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4pPr>
                      <a:lvl5pPr marL="9144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5pPr>
                      <a:lvl6pPr marL="13716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6pPr>
                      <a:lvl7pPr marL="18288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7pPr>
                      <a:lvl8pPr marL="22860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8pPr>
                      <a:lvl9pPr marL="27432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 Bold" charset="0"/>
                          <a:ea typeface="Trebuchet MS Bold" charset="0"/>
                          <a:cs typeface="Trebuchet MS Bold" charset="0"/>
                          <a:sym typeface="Trebuchet MS Bold" charset="0"/>
                        </a:rPr>
                        <a:t>Diff</a:t>
                      </a:r>
                      <a:endParaRPr kumimoji="0" lang="en-US" alt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  <a:sym typeface="Helvetica" charset="0"/>
                      </a:endParaRPr>
                    </a:p>
                  </a:txBody>
                  <a:tcPr marL="45719" marR="45719" marT="45719" marB="45719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</a:tr>
              <a:tr h="371475">
                <a:tc>
                  <a:txBody>
                    <a:bodyPr/>
                    <a:lstStyle>
                      <a:lvl1pPr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1pPr>
                      <a:lvl2pPr marL="2286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2pPr>
                      <a:lvl3pPr marL="4572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3pPr>
                      <a:lvl4pPr marL="6858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4pPr>
                      <a:lvl5pPr marL="9144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5pPr>
                      <a:lvl6pPr marL="13716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6pPr>
                      <a:lvl7pPr marL="18288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7pPr>
                      <a:lvl8pPr marL="22860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8pPr>
                      <a:lvl9pPr marL="27432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  <a:sym typeface="Calibri" pitchFamily="34" charset="0"/>
                        </a:rPr>
                        <a:t>All</a:t>
                      </a:r>
                      <a:endParaRPr kumimoji="0" lang="en-US" alt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  <a:sym typeface="Helvetica" charset="0"/>
                      </a:endParaRPr>
                    </a:p>
                  </a:txBody>
                  <a:tcPr marL="45719" marR="45719" marT="45719" marB="45719" horzOverflow="overflow">
                    <a:lnL cap="flat">
                      <a:noFill/>
                    </a:lnL>
                    <a:lnR cap="flat"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>
                      <a:lvl1pPr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1pPr>
                      <a:lvl2pPr marL="2286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2pPr>
                      <a:lvl3pPr marL="4572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3pPr>
                      <a:lvl4pPr marL="6858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4pPr>
                      <a:lvl5pPr marL="9144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5pPr>
                      <a:lvl6pPr marL="13716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6pPr>
                      <a:lvl7pPr marL="18288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7pPr>
                      <a:lvl8pPr marL="22860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8pPr>
                      <a:lvl9pPr marL="27432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  <a:sym typeface="Calibri" pitchFamily="34" charset="0"/>
                        </a:rPr>
                        <a:t>1003.4</a:t>
                      </a:r>
                      <a:endParaRPr kumimoji="0" lang="en-US" alt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  <a:sym typeface="Helvetica" charset="0"/>
                      </a:endParaRPr>
                    </a:p>
                  </a:txBody>
                  <a:tcPr marL="45719" marR="45719" marT="45719" marB="45719" horzOverflow="overflow">
                    <a:lnL cap="flat">
                      <a:noFill/>
                    </a:lnL>
                    <a:lnR cap="flat"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>
                      <a:lvl1pPr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1pPr>
                      <a:lvl2pPr marL="2286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2pPr>
                      <a:lvl3pPr marL="4572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3pPr>
                      <a:lvl4pPr marL="6858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4pPr>
                      <a:lvl5pPr marL="9144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5pPr>
                      <a:lvl6pPr marL="13716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6pPr>
                      <a:lvl7pPr marL="18288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7pPr>
                      <a:lvl8pPr marL="22860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8pPr>
                      <a:lvl9pPr marL="27432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  <a:sym typeface="Calibri" pitchFamily="34" charset="0"/>
                        </a:rPr>
                        <a:t>1000</a:t>
                      </a:r>
                      <a:endParaRPr kumimoji="0" lang="en-US" alt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  <a:sym typeface="Helvetica" charset="0"/>
                      </a:endParaRPr>
                    </a:p>
                  </a:txBody>
                  <a:tcPr marL="45719" marR="45719" marT="45719" marB="45719" horzOverflow="overflow">
                    <a:lnL cap="flat">
                      <a:noFill/>
                    </a:lnL>
                    <a:lnR cap="flat"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>
                      <a:lvl1pPr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1pPr>
                      <a:lvl2pPr marL="2286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2pPr>
                      <a:lvl3pPr marL="4572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3pPr>
                      <a:lvl4pPr marL="6858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4pPr>
                      <a:lvl5pPr marL="9144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5pPr>
                      <a:lvl6pPr marL="13716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6pPr>
                      <a:lvl7pPr marL="18288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7pPr>
                      <a:lvl8pPr marL="22860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8pPr>
                      <a:lvl9pPr marL="27432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  <a:sym typeface="Calibri" pitchFamily="34" charset="0"/>
                        </a:rPr>
                        <a:t>3.4</a:t>
                      </a:r>
                      <a:endParaRPr kumimoji="0" lang="en-US" alt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  <a:sym typeface="Helvetica" charset="0"/>
                      </a:endParaRPr>
                    </a:p>
                  </a:txBody>
                  <a:tcPr marL="45719" marR="45719" marT="45719" marB="45719" horzOverflow="overflow">
                    <a:lnL cap="flat">
                      <a:noFill/>
                    </a:lnL>
                    <a:lnR cap="flat"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7E7"/>
                    </a:solidFill>
                  </a:tcPr>
                </a:tc>
              </a:tr>
              <a:tr h="371475">
                <a:tc>
                  <a:txBody>
                    <a:bodyPr/>
                    <a:lstStyle>
                      <a:lvl1pPr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1pPr>
                      <a:lvl2pPr marL="2286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2pPr>
                      <a:lvl3pPr marL="4572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3pPr>
                      <a:lvl4pPr marL="6858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4pPr>
                      <a:lvl5pPr marL="9144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5pPr>
                      <a:lvl6pPr marL="13716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6pPr>
                      <a:lvl7pPr marL="18288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7pPr>
                      <a:lvl8pPr marL="22860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8pPr>
                      <a:lvl9pPr marL="27432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  <a:sym typeface="Calibri" pitchFamily="34" charset="0"/>
                        </a:rPr>
                        <a:t>Boys</a:t>
                      </a:r>
                      <a:endParaRPr kumimoji="0" lang="en-US" alt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  <a:sym typeface="Helvetica" charset="0"/>
                      </a:endParaRPr>
                    </a:p>
                  </a:txBody>
                  <a:tcPr marL="45719" marR="45719" marT="45719" marB="45719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>
                      <a:lvl1pPr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1pPr>
                      <a:lvl2pPr marL="2286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2pPr>
                      <a:lvl3pPr marL="4572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3pPr>
                      <a:lvl4pPr marL="6858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4pPr>
                      <a:lvl5pPr marL="9144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5pPr>
                      <a:lvl6pPr marL="13716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6pPr>
                      <a:lvl7pPr marL="18288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7pPr>
                      <a:lvl8pPr marL="22860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8pPr>
                      <a:lvl9pPr marL="27432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  <a:sym typeface="Calibri" pitchFamily="34" charset="0"/>
                        </a:rPr>
                        <a:t>1004.2</a:t>
                      </a:r>
                      <a:endParaRPr kumimoji="0" lang="en-US" alt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  <a:sym typeface="Helvetica" charset="0"/>
                      </a:endParaRPr>
                    </a:p>
                  </a:txBody>
                  <a:tcPr marL="45719" marR="45719" marT="45719" marB="45719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>
                      <a:lvl1pPr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1pPr>
                      <a:lvl2pPr marL="2286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2pPr>
                      <a:lvl3pPr marL="4572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3pPr>
                      <a:lvl4pPr marL="6858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4pPr>
                      <a:lvl5pPr marL="9144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5pPr>
                      <a:lvl6pPr marL="13716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6pPr>
                      <a:lvl7pPr marL="18288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7pPr>
                      <a:lvl8pPr marL="22860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8pPr>
                      <a:lvl9pPr marL="27432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  <a:sym typeface="Calibri" pitchFamily="34" charset="0"/>
                        </a:rPr>
                        <a:t>999.7</a:t>
                      </a:r>
                      <a:endParaRPr kumimoji="0" lang="en-US" alt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  <a:sym typeface="Helvetica" charset="0"/>
                      </a:endParaRPr>
                    </a:p>
                  </a:txBody>
                  <a:tcPr marL="45719" marR="45719" marT="45719" marB="45719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>
                      <a:lvl1pPr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1pPr>
                      <a:lvl2pPr marL="2286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2pPr>
                      <a:lvl3pPr marL="4572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3pPr>
                      <a:lvl4pPr marL="6858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4pPr>
                      <a:lvl5pPr marL="9144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5pPr>
                      <a:lvl6pPr marL="13716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6pPr>
                      <a:lvl7pPr marL="18288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7pPr>
                      <a:lvl8pPr marL="22860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8pPr>
                      <a:lvl9pPr marL="27432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  <a:sym typeface="Calibri" pitchFamily="34" charset="0"/>
                        </a:rPr>
                        <a:t>4.5</a:t>
                      </a:r>
                      <a:endParaRPr kumimoji="0" lang="en-US" alt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  <a:sym typeface="Helvetica" charset="0"/>
                      </a:endParaRPr>
                    </a:p>
                  </a:txBody>
                  <a:tcPr marL="45719" marR="45719" marT="45719" marB="45719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CF4"/>
                    </a:solidFill>
                  </a:tcPr>
                </a:tc>
              </a:tr>
              <a:tr h="371475">
                <a:tc>
                  <a:txBody>
                    <a:bodyPr/>
                    <a:lstStyle>
                      <a:lvl1pPr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1pPr>
                      <a:lvl2pPr marL="2286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2pPr>
                      <a:lvl3pPr marL="4572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3pPr>
                      <a:lvl4pPr marL="6858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4pPr>
                      <a:lvl5pPr marL="9144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5pPr>
                      <a:lvl6pPr marL="13716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6pPr>
                      <a:lvl7pPr marL="18288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7pPr>
                      <a:lvl8pPr marL="22860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8pPr>
                      <a:lvl9pPr marL="27432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  <a:sym typeface="Calibri" pitchFamily="34" charset="0"/>
                        </a:rPr>
                        <a:t>Girls</a:t>
                      </a:r>
                      <a:endParaRPr kumimoji="0" lang="en-US" alt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  <a:sym typeface="Helvetica" charset="0"/>
                      </a:endParaRPr>
                    </a:p>
                  </a:txBody>
                  <a:tcPr marL="45719" marR="45719" marT="45719" marB="45719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>
                      <a:lvl1pPr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1pPr>
                      <a:lvl2pPr marL="2286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2pPr>
                      <a:lvl3pPr marL="4572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3pPr>
                      <a:lvl4pPr marL="6858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4pPr>
                      <a:lvl5pPr marL="9144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5pPr>
                      <a:lvl6pPr marL="13716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6pPr>
                      <a:lvl7pPr marL="18288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7pPr>
                      <a:lvl8pPr marL="22860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8pPr>
                      <a:lvl9pPr marL="27432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  <a:sym typeface="Calibri" pitchFamily="34" charset="0"/>
                        </a:rPr>
                        <a:t>1002.9</a:t>
                      </a:r>
                      <a:endParaRPr kumimoji="0" lang="en-US" alt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  <a:sym typeface="Helvetica" charset="0"/>
                      </a:endParaRPr>
                    </a:p>
                  </a:txBody>
                  <a:tcPr marL="45719" marR="45719" marT="45719" marB="45719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>
                      <a:lvl1pPr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1pPr>
                      <a:lvl2pPr marL="2286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2pPr>
                      <a:lvl3pPr marL="4572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3pPr>
                      <a:lvl4pPr marL="6858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4pPr>
                      <a:lvl5pPr marL="9144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5pPr>
                      <a:lvl6pPr marL="13716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6pPr>
                      <a:lvl7pPr marL="18288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7pPr>
                      <a:lvl8pPr marL="22860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8pPr>
                      <a:lvl9pPr marL="27432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  <a:sym typeface="Calibri" pitchFamily="34" charset="0"/>
                        </a:rPr>
                        <a:t>1000.2</a:t>
                      </a:r>
                      <a:endParaRPr kumimoji="0" lang="en-US" alt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  <a:sym typeface="Helvetica" charset="0"/>
                      </a:endParaRPr>
                    </a:p>
                  </a:txBody>
                  <a:tcPr marL="45719" marR="45719" marT="45719" marB="45719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>
                      <a:lvl1pPr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1pPr>
                      <a:lvl2pPr marL="2286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2pPr>
                      <a:lvl3pPr marL="4572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3pPr>
                      <a:lvl4pPr marL="6858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4pPr>
                      <a:lvl5pPr marL="9144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5pPr>
                      <a:lvl6pPr marL="13716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6pPr>
                      <a:lvl7pPr marL="18288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7pPr>
                      <a:lvl8pPr marL="22860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8pPr>
                      <a:lvl9pPr marL="27432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  <a:sym typeface="Calibri" pitchFamily="34" charset="0"/>
                        </a:rPr>
                        <a:t>2.7</a:t>
                      </a:r>
                      <a:endParaRPr kumimoji="0" lang="en-US" alt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  <a:sym typeface="Helvetica" charset="0"/>
                      </a:endParaRPr>
                    </a:p>
                  </a:txBody>
                  <a:tcPr marL="45719" marR="45719" marT="45719" marB="45719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7E7"/>
                    </a:solidFill>
                  </a:tcPr>
                </a:tc>
              </a:tr>
              <a:tr h="371475">
                <a:tc>
                  <a:txBody>
                    <a:bodyPr/>
                    <a:lstStyle>
                      <a:lvl1pPr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1pPr>
                      <a:lvl2pPr marL="2286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2pPr>
                      <a:lvl3pPr marL="4572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3pPr>
                      <a:lvl4pPr marL="6858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4pPr>
                      <a:lvl5pPr marL="9144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5pPr>
                      <a:lvl6pPr marL="13716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6pPr>
                      <a:lvl7pPr marL="18288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7pPr>
                      <a:lvl8pPr marL="22860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8pPr>
                      <a:lvl9pPr marL="27432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  <a:sym typeface="Calibri" pitchFamily="34" charset="0"/>
                        </a:rPr>
                        <a:t>High</a:t>
                      </a:r>
                      <a:endParaRPr kumimoji="0" lang="en-US" alt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  <a:sym typeface="Helvetica" charset="0"/>
                      </a:endParaRPr>
                    </a:p>
                  </a:txBody>
                  <a:tcPr marL="45719" marR="45719" marT="45719" marB="45719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>
                      <a:lvl1pPr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1pPr>
                      <a:lvl2pPr marL="2286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2pPr>
                      <a:lvl3pPr marL="4572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3pPr>
                      <a:lvl4pPr marL="6858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4pPr>
                      <a:lvl5pPr marL="9144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5pPr>
                      <a:lvl6pPr marL="13716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6pPr>
                      <a:lvl7pPr marL="18288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7pPr>
                      <a:lvl8pPr marL="22860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8pPr>
                      <a:lvl9pPr marL="27432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  <a:sym typeface="Calibri" pitchFamily="34" charset="0"/>
                        </a:rPr>
                        <a:t>1000.5</a:t>
                      </a:r>
                      <a:endParaRPr kumimoji="0" lang="en-US" alt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  <a:sym typeface="Helvetica" charset="0"/>
                      </a:endParaRPr>
                    </a:p>
                  </a:txBody>
                  <a:tcPr marL="45719" marR="45719" marT="45719" marB="45719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>
                      <a:lvl1pPr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1pPr>
                      <a:lvl2pPr marL="2286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2pPr>
                      <a:lvl3pPr marL="4572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3pPr>
                      <a:lvl4pPr marL="6858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4pPr>
                      <a:lvl5pPr marL="9144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5pPr>
                      <a:lvl6pPr marL="13716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6pPr>
                      <a:lvl7pPr marL="18288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7pPr>
                      <a:lvl8pPr marL="22860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8pPr>
                      <a:lvl9pPr marL="27432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  <a:sym typeface="Calibri" pitchFamily="34" charset="0"/>
                        </a:rPr>
                        <a:t>1000.2</a:t>
                      </a:r>
                      <a:endParaRPr kumimoji="0" lang="en-US" alt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  <a:sym typeface="Helvetica" charset="0"/>
                      </a:endParaRPr>
                    </a:p>
                  </a:txBody>
                  <a:tcPr marL="45719" marR="45719" marT="45719" marB="45719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>
                      <a:lvl1pPr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1pPr>
                      <a:lvl2pPr marL="2286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2pPr>
                      <a:lvl3pPr marL="4572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3pPr>
                      <a:lvl4pPr marL="6858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4pPr>
                      <a:lvl5pPr marL="9144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5pPr>
                      <a:lvl6pPr marL="13716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6pPr>
                      <a:lvl7pPr marL="18288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7pPr>
                      <a:lvl8pPr marL="22860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8pPr>
                      <a:lvl9pPr marL="27432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  <a:sym typeface="Calibri" pitchFamily="34" charset="0"/>
                        </a:rPr>
                        <a:t>0.5</a:t>
                      </a:r>
                      <a:endParaRPr kumimoji="0" lang="en-US" alt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  <a:sym typeface="Helvetica" charset="0"/>
                      </a:endParaRPr>
                    </a:p>
                  </a:txBody>
                  <a:tcPr marL="45719" marR="45719" marT="45719" marB="45719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CF4"/>
                    </a:solidFill>
                  </a:tcPr>
                </a:tc>
              </a:tr>
              <a:tr h="371475">
                <a:tc>
                  <a:txBody>
                    <a:bodyPr/>
                    <a:lstStyle>
                      <a:lvl1pPr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1pPr>
                      <a:lvl2pPr marL="2286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2pPr>
                      <a:lvl3pPr marL="4572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3pPr>
                      <a:lvl4pPr marL="6858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4pPr>
                      <a:lvl5pPr marL="9144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5pPr>
                      <a:lvl6pPr marL="13716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6pPr>
                      <a:lvl7pPr marL="18288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7pPr>
                      <a:lvl8pPr marL="22860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8pPr>
                      <a:lvl9pPr marL="27432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  <a:sym typeface="Calibri" pitchFamily="34" charset="0"/>
                        </a:rPr>
                        <a:t>Middle</a:t>
                      </a:r>
                      <a:endParaRPr kumimoji="0" lang="en-US" alt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  <a:sym typeface="Helvetica" charset="0"/>
                      </a:endParaRPr>
                    </a:p>
                  </a:txBody>
                  <a:tcPr marL="45719" marR="45719" marT="45719" marB="45719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>
                      <a:lvl1pPr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1pPr>
                      <a:lvl2pPr marL="2286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2pPr>
                      <a:lvl3pPr marL="4572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3pPr>
                      <a:lvl4pPr marL="6858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4pPr>
                      <a:lvl5pPr marL="9144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5pPr>
                      <a:lvl6pPr marL="13716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6pPr>
                      <a:lvl7pPr marL="18288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7pPr>
                      <a:lvl8pPr marL="22860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8pPr>
                      <a:lvl9pPr marL="27432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  <a:sym typeface="Calibri" pitchFamily="34" charset="0"/>
                        </a:rPr>
                        <a:t>1003.2</a:t>
                      </a:r>
                      <a:endParaRPr kumimoji="0" lang="en-US" alt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  <a:sym typeface="Helvetica" charset="0"/>
                      </a:endParaRPr>
                    </a:p>
                  </a:txBody>
                  <a:tcPr marL="45719" marR="45719" marT="45719" marB="45719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>
                      <a:lvl1pPr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1pPr>
                      <a:lvl2pPr marL="2286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2pPr>
                      <a:lvl3pPr marL="4572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3pPr>
                      <a:lvl4pPr marL="6858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4pPr>
                      <a:lvl5pPr marL="9144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5pPr>
                      <a:lvl6pPr marL="13716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6pPr>
                      <a:lvl7pPr marL="18288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7pPr>
                      <a:lvl8pPr marL="22860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8pPr>
                      <a:lvl9pPr marL="27432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  <a:sym typeface="Calibri" pitchFamily="34" charset="0"/>
                        </a:rPr>
                        <a:t>999.9</a:t>
                      </a:r>
                      <a:endParaRPr kumimoji="0" lang="en-US" alt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  <a:sym typeface="Helvetica" charset="0"/>
                      </a:endParaRPr>
                    </a:p>
                  </a:txBody>
                  <a:tcPr marL="45719" marR="45719" marT="45719" marB="45719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>
                      <a:lvl1pPr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1pPr>
                      <a:lvl2pPr marL="2286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2pPr>
                      <a:lvl3pPr marL="4572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3pPr>
                      <a:lvl4pPr marL="6858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4pPr>
                      <a:lvl5pPr marL="9144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5pPr>
                      <a:lvl6pPr marL="13716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6pPr>
                      <a:lvl7pPr marL="18288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7pPr>
                      <a:lvl8pPr marL="22860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8pPr>
                      <a:lvl9pPr marL="27432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  <a:sym typeface="Calibri" pitchFamily="34" charset="0"/>
                        </a:rPr>
                        <a:t>3.3</a:t>
                      </a:r>
                      <a:endParaRPr kumimoji="0" lang="en-US" alt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  <a:sym typeface="Helvetica" charset="0"/>
                      </a:endParaRPr>
                    </a:p>
                  </a:txBody>
                  <a:tcPr marL="45719" marR="45719" marT="45719" marB="45719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7E7"/>
                    </a:solidFill>
                  </a:tcPr>
                </a:tc>
              </a:tr>
              <a:tr h="371475">
                <a:tc>
                  <a:txBody>
                    <a:bodyPr/>
                    <a:lstStyle>
                      <a:lvl1pPr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1pPr>
                      <a:lvl2pPr marL="2286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2pPr>
                      <a:lvl3pPr marL="4572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3pPr>
                      <a:lvl4pPr marL="6858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4pPr>
                      <a:lvl5pPr marL="9144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5pPr>
                      <a:lvl6pPr marL="13716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6pPr>
                      <a:lvl7pPr marL="18288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7pPr>
                      <a:lvl8pPr marL="22860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8pPr>
                      <a:lvl9pPr marL="27432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  <a:sym typeface="Calibri" pitchFamily="34" charset="0"/>
                        </a:rPr>
                        <a:t>Low</a:t>
                      </a:r>
                      <a:endParaRPr kumimoji="0" lang="en-US" alt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  <a:sym typeface="Helvetica" charset="0"/>
                      </a:endParaRPr>
                    </a:p>
                  </a:txBody>
                  <a:tcPr marL="45719" marR="45719" marT="45719" marB="45719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>
                      <a:lvl1pPr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1pPr>
                      <a:lvl2pPr marL="2286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2pPr>
                      <a:lvl3pPr marL="4572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3pPr>
                      <a:lvl4pPr marL="6858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4pPr>
                      <a:lvl5pPr marL="9144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5pPr>
                      <a:lvl6pPr marL="13716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6pPr>
                      <a:lvl7pPr marL="18288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7pPr>
                      <a:lvl8pPr marL="22860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8pPr>
                      <a:lvl9pPr marL="27432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  <a:sym typeface="Calibri" pitchFamily="34" charset="0"/>
                        </a:rPr>
                        <a:t>1007.1</a:t>
                      </a:r>
                      <a:endParaRPr kumimoji="0" lang="en-US" alt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  <a:sym typeface="Helvetica" charset="0"/>
                      </a:endParaRPr>
                    </a:p>
                  </a:txBody>
                  <a:tcPr marL="45719" marR="45719" marT="45719" marB="45719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>
                      <a:lvl1pPr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1pPr>
                      <a:lvl2pPr marL="2286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2pPr>
                      <a:lvl3pPr marL="4572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3pPr>
                      <a:lvl4pPr marL="6858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4pPr>
                      <a:lvl5pPr marL="9144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5pPr>
                      <a:lvl6pPr marL="13716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6pPr>
                      <a:lvl7pPr marL="18288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7pPr>
                      <a:lvl8pPr marL="22860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8pPr>
                      <a:lvl9pPr marL="27432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  <a:sym typeface="Calibri" pitchFamily="34" charset="0"/>
                        </a:rPr>
                        <a:t>999.5</a:t>
                      </a:r>
                      <a:endParaRPr kumimoji="0" lang="en-US" alt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  <a:sym typeface="Helvetica" charset="0"/>
                      </a:endParaRPr>
                    </a:p>
                  </a:txBody>
                  <a:tcPr marL="45719" marR="45719" marT="45719" marB="45719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>
                      <a:lvl1pPr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1pPr>
                      <a:lvl2pPr marL="2286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2pPr>
                      <a:lvl3pPr marL="4572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3pPr>
                      <a:lvl4pPr marL="6858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4pPr>
                      <a:lvl5pPr marL="914400"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5pPr>
                      <a:lvl6pPr marL="13716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6pPr>
                      <a:lvl7pPr marL="18288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7pPr>
                      <a:lvl8pPr marL="22860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8pPr>
                      <a:lvl9pPr marL="274320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charset="0"/>
                          <a:ea typeface="Helvetica" charset="0"/>
                          <a:cs typeface="Helvetica" charset="0"/>
                          <a:sym typeface="Helvetic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  <a:sym typeface="Calibri" pitchFamily="34" charset="0"/>
                        </a:rPr>
                        <a:t>7.6</a:t>
                      </a:r>
                      <a:endParaRPr kumimoji="0" lang="en-US" alt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  <a:sym typeface="Helvetica" charset="0"/>
                      </a:endParaRPr>
                    </a:p>
                  </a:txBody>
                  <a:tcPr marL="45719" marR="45719" marT="45719" marB="45719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CF4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03827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564187"/>
            <a:ext cx="4513263" cy="129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95597"/>
            <a:ext cx="3017958" cy="1906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329" y="5365850"/>
            <a:ext cx="3079949" cy="1492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330" y="188640"/>
            <a:ext cx="3024335" cy="2191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491" y="48600"/>
            <a:ext cx="3869138" cy="1313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924944"/>
            <a:ext cx="7571629" cy="185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9135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Jing to </a:t>
            </a:r>
            <a:r>
              <a:rPr lang="en-GB" dirty="0" smtClean="0"/>
              <a:t>You tube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dirty="0" smtClean="0"/>
              <a:t>Jing quite  time consuming to set up the exam paper questions</a:t>
            </a:r>
          </a:p>
          <a:p>
            <a:r>
              <a:rPr lang="en-GB" dirty="0" smtClean="0"/>
              <a:t>Time consuming to organise links</a:t>
            </a:r>
          </a:p>
          <a:p>
            <a:r>
              <a:rPr lang="en-GB" dirty="0" smtClean="0"/>
              <a:t>RSS feed good but not possible to edit</a:t>
            </a:r>
          </a:p>
          <a:p>
            <a:r>
              <a:rPr lang="en-GB" dirty="0" smtClean="0"/>
              <a:t>Not possible to show equipment within the video</a:t>
            </a:r>
          </a:p>
          <a:p>
            <a:r>
              <a:rPr lang="en-GB" dirty="0" smtClean="0"/>
              <a:t>Bought a web-cam and made videos hosted on you tube</a:t>
            </a:r>
          </a:p>
          <a:p>
            <a:r>
              <a:rPr lang="en-GB" dirty="0" smtClean="0"/>
              <a:t>Switched to the </a:t>
            </a:r>
            <a:r>
              <a:rPr lang="en-GB" dirty="0" err="1" smtClean="0"/>
              <a:t>ipad</a:t>
            </a:r>
            <a:r>
              <a:rPr lang="en-GB" dirty="0" smtClean="0"/>
              <a:t> for ease of use to make more videos</a:t>
            </a:r>
          </a:p>
          <a:p>
            <a:r>
              <a:rPr lang="en-GB" dirty="0" smtClean="0"/>
              <a:t>Uploaded to You tube organising exam papers into play lists</a:t>
            </a:r>
          </a:p>
          <a:p>
            <a:r>
              <a:rPr lang="en-GB" dirty="0" smtClean="0"/>
              <a:t>All links to papers and video on the web-site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4108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74" y="2780928"/>
            <a:ext cx="8715452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56792"/>
            <a:ext cx="7772400" cy="1470025"/>
          </a:xfrm>
        </p:spPr>
        <p:txBody>
          <a:bodyPr/>
          <a:lstStyle/>
          <a:p>
            <a:r>
              <a:rPr lang="en-GB" dirty="0" smtClean="0"/>
              <a:t>All resources available at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3978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28437"/>
            <a:ext cx="2376264" cy="854968"/>
          </a:xfrm>
        </p:spPr>
        <p:txBody>
          <a:bodyPr/>
          <a:lstStyle/>
          <a:p>
            <a:r>
              <a:rPr lang="en-GB" dirty="0" smtClean="0"/>
              <a:t>Playlists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764704"/>
            <a:ext cx="4896544" cy="5917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-99392"/>
            <a:ext cx="2420402" cy="15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1716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764704" y="0"/>
            <a:ext cx="8229600" cy="1143000"/>
          </a:xfrm>
        </p:spPr>
        <p:txBody>
          <a:bodyPr/>
          <a:lstStyle/>
          <a:p>
            <a:r>
              <a:rPr lang="en-GB" dirty="0" smtClean="0"/>
              <a:t>Play-list layout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892" y="953090"/>
            <a:ext cx="6457940" cy="5681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88312"/>
            <a:ext cx="2016224" cy="1273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3509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907</TotalTime>
  <Words>971</Words>
  <Application>Microsoft Office PowerPoint</Application>
  <PresentationFormat>On-screen Show (4:3)</PresentationFormat>
  <Paragraphs>270</Paragraphs>
  <Slides>70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1" baseType="lpstr">
      <vt:lpstr>Office Theme</vt:lpstr>
      <vt:lpstr>24/7 Learning of Mathematics  at Featherstone High School  Neil Bradford Deputy  Head-teacher  </vt:lpstr>
      <vt:lpstr>Using Digital Technology to support the learning of Mathematics</vt:lpstr>
      <vt:lpstr>On-line Videos</vt:lpstr>
      <vt:lpstr>PowerPoint Presentation</vt:lpstr>
      <vt:lpstr>PowerPoint Presentation</vt:lpstr>
      <vt:lpstr>Organisation awkward!! </vt:lpstr>
      <vt:lpstr>Jing to You tube</vt:lpstr>
      <vt:lpstr>Playlists</vt:lpstr>
      <vt:lpstr>Play-list layout</vt:lpstr>
      <vt:lpstr>Video-Production</vt:lpstr>
      <vt:lpstr>Example Video</vt:lpstr>
      <vt:lpstr>Moving to You tube</vt:lpstr>
      <vt:lpstr>Usage Stats: last 90 days year on year</vt:lpstr>
      <vt:lpstr>Usage stats: 213500</vt:lpstr>
      <vt:lpstr>Other Channels: links on the web site</vt:lpstr>
      <vt:lpstr>Popular Channels</vt:lpstr>
      <vt:lpstr>Views per subscriber:  an indicator of how much use each subscriber is making of the site</vt:lpstr>
      <vt:lpstr>Other uses</vt:lpstr>
      <vt:lpstr>Most Viewed Video: Y=X reflection</vt:lpstr>
      <vt:lpstr>What the students say</vt:lpstr>
      <vt:lpstr>A more professional look…</vt:lpstr>
      <vt:lpstr>Creating a Maths Web-site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Constructing a page on Weebly</vt:lpstr>
      <vt:lpstr>PowerPoint Presentation</vt:lpstr>
      <vt:lpstr>PowerPoint Presentation</vt:lpstr>
      <vt:lpstr>Web-site tour</vt:lpstr>
      <vt:lpstr>Early Usage statistics</vt:lpstr>
      <vt:lpstr>PowerPoint Presentation</vt:lpstr>
      <vt:lpstr>On-line Maths</vt:lpstr>
      <vt:lpstr>On-line Live Maths:</vt:lpstr>
      <vt:lpstr>PowerPoint Presentation</vt:lpstr>
      <vt:lpstr>On line Live Maths: The Set Up</vt:lpstr>
      <vt:lpstr>Broadcasts / Participants</vt:lpstr>
      <vt:lpstr>Pros and Cons </vt:lpstr>
      <vt:lpstr>Student Comments</vt:lpstr>
      <vt:lpstr>PowerPoint Presentation</vt:lpstr>
      <vt:lpstr>i books</vt:lpstr>
      <vt:lpstr>I books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ibooks</vt:lpstr>
      <vt:lpstr>PowerPoint Presentation</vt:lpstr>
      <vt:lpstr>Impact A*-C </vt:lpstr>
      <vt:lpstr>Impact : expected progress</vt:lpstr>
      <vt:lpstr>Lower ability students on average are 1.25 grades ahead of expectation</vt:lpstr>
      <vt:lpstr>PowerPoint Presentation</vt:lpstr>
      <vt:lpstr>All resources available at</vt:lpstr>
    </vt:vector>
  </TitlesOfParts>
  <Company>Featherstone High School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Magna Carta School</dc:creator>
  <cp:lastModifiedBy>Magna Carta School</cp:lastModifiedBy>
  <cp:revision>68</cp:revision>
  <dcterms:created xsi:type="dcterms:W3CDTF">2014-06-26T09:36:45Z</dcterms:created>
  <dcterms:modified xsi:type="dcterms:W3CDTF">2014-07-04T08:45:59Z</dcterms:modified>
</cp:coreProperties>
</file>